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image28.jpg" ContentType="image/png"/>
  <Override PartName="/ppt/media/image29.jpg" ContentType="image/png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86.jp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12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7" r:id="rId3"/>
    <p:sldId id="258" r:id="rId4"/>
    <p:sldId id="259" r:id="rId5"/>
    <p:sldId id="260" r:id="rId6"/>
    <p:sldId id="261" r:id="rId7"/>
    <p:sldId id="263" r:id="rId8"/>
    <p:sldId id="264" r:id="rId9"/>
    <p:sldId id="305" r:id="rId10"/>
    <p:sldId id="316" r:id="rId11"/>
    <p:sldId id="315" r:id="rId12"/>
    <p:sldId id="284" r:id="rId13"/>
    <p:sldId id="308" r:id="rId14"/>
    <p:sldId id="285" r:id="rId15"/>
    <p:sldId id="320" r:id="rId16"/>
    <p:sldId id="325" r:id="rId17"/>
    <p:sldId id="327" r:id="rId18"/>
    <p:sldId id="328" r:id="rId19"/>
    <p:sldId id="330" r:id="rId20"/>
    <p:sldId id="343" r:id="rId21"/>
    <p:sldId id="318" r:id="rId22"/>
    <p:sldId id="273" r:id="rId23"/>
    <p:sldId id="274" r:id="rId24"/>
    <p:sldId id="279" r:id="rId25"/>
    <p:sldId id="335" r:id="rId26"/>
    <p:sldId id="322" r:id="rId27"/>
    <p:sldId id="336" r:id="rId28"/>
    <p:sldId id="337" r:id="rId29"/>
    <p:sldId id="338" r:id="rId30"/>
    <p:sldId id="339" r:id="rId31"/>
    <p:sldId id="340" r:id="rId32"/>
    <p:sldId id="289" r:id="rId33"/>
    <p:sldId id="288" r:id="rId34"/>
    <p:sldId id="287" r:id="rId35"/>
    <p:sldId id="286" r:id="rId36"/>
    <p:sldId id="341" r:id="rId37"/>
    <p:sldId id="281" r:id="rId38"/>
    <p:sldId id="344" r:id="rId39"/>
    <p:sldId id="291" r:id="rId40"/>
    <p:sldId id="292" r:id="rId41"/>
    <p:sldId id="334" r:id="rId42"/>
    <p:sldId id="332" r:id="rId43"/>
    <p:sldId id="293" r:id="rId44"/>
    <p:sldId id="312" r:id="rId45"/>
    <p:sldId id="295" r:id="rId46"/>
    <p:sldId id="296" r:id="rId47"/>
    <p:sldId id="302" r:id="rId48"/>
    <p:sldId id="333" r:id="rId49"/>
    <p:sldId id="342" r:id="rId50"/>
    <p:sldId id="297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5658C20-1F41-4EA2-A6EB-FC7B79C3FEF1}">
          <p14:sldIdLst>
            <p14:sldId id="256"/>
            <p14:sldId id="307"/>
            <p14:sldId id="258"/>
            <p14:sldId id="259"/>
            <p14:sldId id="260"/>
            <p14:sldId id="261"/>
            <p14:sldId id="263"/>
            <p14:sldId id="264"/>
            <p14:sldId id="305"/>
            <p14:sldId id="316"/>
            <p14:sldId id="315"/>
            <p14:sldId id="284"/>
            <p14:sldId id="308"/>
            <p14:sldId id="285"/>
          </p14:sldIdLst>
        </p14:section>
        <p14:section name="Section sans titre" id="{52557452-A34A-4DF1-90F9-C964B7ABE833}">
          <p14:sldIdLst>
            <p14:sldId id="320"/>
            <p14:sldId id="325"/>
            <p14:sldId id="327"/>
            <p14:sldId id="328"/>
            <p14:sldId id="330"/>
            <p14:sldId id="343"/>
            <p14:sldId id="318"/>
            <p14:sldId id="273"/>
            <p14:sldId id="274"/>
            <p14:sldId id="279"/>
            <p14:sldId id="335"/>
            <p14:sldId id="322"/>
            <p14:sldId id="336"/>
            <p14:sldId id="337"/>
            <p14:sldId id="338"/>
            <p14:sldId id="339"/>
            <p14:sldId id="340"/>
            <p14:sldId id="289"/>
            <p14:sldId id="288"/>
            <p14:sldId id="287"/>
            <p14:sldId id="286"/>
            <p14:sldId id="341"/>
            <p14:sldId id="281"/>
            <p14:sldId id="344"/>
            <p14:sldId id="291"/>
            <p14:sldId id="292"/>
            <p14:sldId id="334"/>
            <p14:sldId id="332"/>
            <p14:sldId id="293"/>
            <p14:sldId id="312"/>
            <p14:sldId id="295"/>
            <p14:sldId id="296"/>
            <p14:sldId id="302"/>
            <p14:sldId id="333"/>
            <p14:sldId id="34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" initials="C" lastIdx="3" clrIdx="0">
    <p:extLst>
      <p:ext uri="{19B8F6BF-5375-455C-9EA6-DF929625EA0E}">
        <p15:presenceInfo xmlns:p15="http://schemas.microsoft.com/office/powerpoint/2012/main" userId="Christ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F75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9" autoAdjust="0"/>
    <p:restoredTop sz="68794" autoAdjust="0"/>
  </p:normalViewPr>
  <p:slideViewPr>
    <p:cSldViewPr snapToGrid="0">
      <p:cViewPr varScale="1">
        <p:scale>
          <a:sx n="81" d="100"/>
          <a:sy n="81" d="100"/>
        </p:scale>
        <p:origin x="114" y="120"/>
      </p:cViewPr>
      <p:guideLst/>
    </p:cSldViewPr>
  </p:slideViewPr>
  <p:outlineViewPr>
    <p:cViewPr>
      <p:scale>
        <a:sx n="33" d="100"/>
        <a:sy n="33" d="100"/>
      </p:scale>
      <p:origin x="0" y="-5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83478-E860-43FE-9EB1-2EE0D4F3AA2F}" type="datetimeFigureOut">
              <a:rPr lang="fr-CA" smtClean="0"/>
              <a:t>2019-11-26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7E2D2-7F1E-463E-A71A-B4DEFC4F97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021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4DFD0-82A6-4436-80FD-A8B7004469D2}" type="datetimeFigureOut">
              <a:rPr lang="fr-CA" smtClean="0"/>
              <a:t>2019-11-26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AE11D-D945-4831-B180-BFC861BB795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003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AE11D-D945-4831-B180-BFC861BB795C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306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AE11D-D945-4831-B180-BFC861BB795C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848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AE11D-D945-4831-B180-BFC861BB795C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883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2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1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066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3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467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68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56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2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4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5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0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2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1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1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8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1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">
              <a:schemeClr val="bg2">
                <a:tint val="90000"/>
                <a:satMod val="92000"/>
                <a:lumMod val="120000"/>
              </a:schemeClr>
            </a:gs>
            <a:gs pos="29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3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0" Type="http://schemas.openxmlformats.org/officeDocument/2006/relationships/image" Target="../media/image2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5.xml"/><Relationship Id="rId7" Type="http://schemas.openxmlformats.org/officeDocument/2006/relationships/image" Target="../media/image6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65.jpg"/><Relationship Id="rId5" Type="http://schemas.openxmlformats.org/officeDocument/2006/relationships/image" Target="../media/image61.png"/><Relationship Id="rId10" Type="http://schemas.openxmlformats.org/officeDocument/2006/relationships/image" Target="../media/image6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3.jpg"/><Relationship Id="rId7" Type="http://schemas.openxmlformats.org/officeDocument/2006/relationships/image" Target="../media/image64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7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jpg"/><Relationship Id="rId9" Type="http://schemas.openxmlformats.org/officeDocument/2006/relationships/image" Target="../media/image9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10.jpg"/><Relationship Id="rId7" Type="http://schemas.openxmlformats.org/officeDocument/2006/relationships/image" Target="../media/image2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66.png"/><Relationship Id="rId4" Type="http://schemas.openxmlformats.org/officeDocument/2006/relationships/image" Target="../media/image11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15.gif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04983" y="854440"/>
            <a:ext cx="7809470" cy="2113613"/>
          </a:xfrm>
        </p:spPr>
        <p:txBody>
          <a:bodyPr>
            <a:normAutofit/>
          </a:bodyPr>
          <a:lstStyle/>
          <a:p>
            <a:pPr algn="ctr"/>
            <a:r>
              <a:rPr lang="en-C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Assemblée</a:t>
            </a:r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C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annuelle</a:t>
            </a:r>
            <a:r>
              <a:rPr lang="en-CA" dirty="0">
                <a:solidFill>
                  <a:srgbClr val="FF0000"/>
                </a:solidFill>
                <a:latin typeface="Constantia" panose="02030602050306030303" pitchFamily="18" charset="0"/>
              </a:rPr>
              <a:t/>
            </a:r>
            <a:br>
              <a:rPr lang="en-CA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en-CA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2018-2019</a:t>
            </a:r>
            <a:endParaRPr lang="fr-CA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5781" y="3228945"/>
            <a:ext cx="530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5400" dirty="0">
              <a:solidFill>
                <a:srgbClr val="8D1515"/>
              </a:solidFill>
              <a:ea typeface="Batang" panose="02030600000101010101" pitchFamily="18" charset="-127"/>
            </a:endParaRPr>
          </a:p>
          <a:p>
            <a:endParaRPr lang="fr-CA" sz="5400" b="1" dirty="0">
              <a:solidFill>
                <a:srgbClr val="C00000"/>
              </a:solidFill>
              <a:latin typeface="Constantia" panose="02030602050306030303" pitchFamily="18" charset="0"/>
              <a:ea typeface="Batang" panose="02030600000101010101" pitchFamily="18" charset="-127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83" y="2968053"/>
            <a:ext cx="7809470" cy="3443130"/>
          </a:xfrm>
          <a:prstGeom prst="rect">
            <a:avLst/>
          </a:prstGeom>
          <a:effectLst>
            <a:glow rad="101600">
              <a:srgbClr val="FF7F75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595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814" y="3591630"/>
            <a:ext cx="2470797" cy="24707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26" y="1789954"/>
            <a:ext cx="3603330" cy="24086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26" y="4787796"/>
            <a:ext cx="3396681" cy="25492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594">
            <a:off x="4629636" y="3286371"/>
            <a:ext cx="3082876" cy="20552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95">
            <a:off x="250930" y="4668786"/>
            <a:ext cx="3122530" cy="234189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24" y="2703418"/>
            <a:ext cx="2438860" cy="18312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4816" y="967454"/>
            <a:ext cx="7396767" cy="1293028"/>
          </a:xfrm>
        </p:spPr>
        <p:txBody>
          <a:bodyPr>
            <a:noAutofit/>
          </a:bodyPr>
          <a:lstStyle/>
          <a:p>
            <a:r>
              <a:rPr lang="en-CA" sz="4800" b="1" dirty="0" smtClean="0">
                <a:solidFill>
                  <a:srgbClr val="FF0000"/>
                </a:solidFill>
              </a:rPr>
              <a:t>104 Activités 2018-2019</a:t>
            </a:r>
            <a:endParaRPr lang="fr-CA" sz="48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07" y="4616311"/>
            <a:ext cx="3910914" cy="26072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36" y="1459855"/>
            <a:ext cx="3476367" cy="24871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84" y="214119"/>
            <a:ext cx="2426147" cy="66321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68" y="102908"/>
            <a:ext cx="2426147" cy="6632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75536">
            <a:off x="7397649" y="1958054"/>
            <a:ext cx="2279980" cy="77699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D</a:t>
            </a:r>
            <a:r>
              <a:rPr lang="fr-CA" dirty="0" smtClean="0"/>
              <a:t>es activités pour tous les gouts</a:t>
            </a:r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272">
            <a:off x="252733" y="1414627"/>
            <a:ext cx="3023341" cy="91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931" y="5710766"/>
            <a:ext cx="1322113" cy="13221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82" y="2703418"/>
            <a:ext cx="3502209" cy="23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112964" y="220315"/>
            <a:ext cx="7537664" cy="704335"/>
          </a:xfrm>
        </p:spPr>
        <p:txBody>
          <a:bodyPr>
            <a:noAutofit/>
          </a:bodyPr>
          <a:lstStyle/>
          <a:p>
            <a:pPr algn="ctr"/>
            <a:r>
              <a:rPr lang="en-CA" sz="2800" b="1" u="sng" dirty="0" err="1" smtClean="0">
                <a:solidFill>
                  <a:srgbClr val="FF0000"/>
                </a:solidFill>
              </a:rPr>
              <a:t>Actualiser</a:t>
            </a:r>
            <a:r>
              <a:rPr lang="en-CA" sz="2800" b="1" u="sng" dirty="0" smtClean="0">
                <a:solidFill>
                  <a:srgbClr val="FF0000"/>
                </a:solidFill>
              </a:rPr>
              <a:t> et diversifier les types </a:t>
            </a:r>
            <a:r>
              <a:rPr lang="en-CA" sz="2800" b="1" u="sng" dirty="0" err="1" smtClean="0">
                <a:solidFill>
                  <a:srgbClr val="FF0000"/>
                </a:solidFill>
              </a:rPr>
              <a:t>d’activités</a:t>
            </a:r>
            <a:r>
              <a:rPr lang="en-CA" sz="2800" b="1" u="sng" dirty="0" smtClean="0">
                <a:solidFill>
                  <a:srgbClr val="FF0000"/>
                </a:solidFill>
              </a:rPr>
              <a:t/>
            </a:r>
            <a:br>
              <a:rPr lang="en-CA" sz="2800" b="1" u="sng" dirty="0" smtClean="0">
                <a:solidFill>
                  <a:srgbClr val="FF0000"/>
                </a:solidFill>
              </a:rPr>
            </a:br>
            <a:endParaRPr lang="fr-CA" sz="2800" b="1" u="sng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78" y="3291769"/>
            <a:ext cx="4581871" cy="34364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56" y="801580"/>
            <a:ext cx="2303753" cy="172781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03" y="3621623"/>
            <a:ext cx="3243066" cy="320533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449" flipH="1">
            <a:off x="8558024" y="1176063"/>
            <a:ext cx="3780623" cy="283546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21" y="889926"/>
            <a:ext cx="3869227" cy="290192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48" y="1012996"/>
            <a:ext cx="2112607" cy="218890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2" y="4786380"/>
            <a:ext cx="2117314" cy="211731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2" y="1224607"/>
            <a:ext cx="1172119" cy="151686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90" y="3712761"/>
            <a:ext cx="3571575" cy="314523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788">
            <a:off x="234381" y="2502513"/>
            <a:ext cx="3024622" cy="223822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109">
            <a:off x="6235190" y="2676328"/>
            <a:ext cx="2875369" cy="161739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5583" y="154118"/>
            <a:ext cx="2426418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1735" y="1275008"/>
            <a:ext cx="7030278" cy="1429703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des coordonnateurs de l’Amicale des retraités BNC</a:t>
            </a:r>
            <a:br>
              <a:rPr lang="fr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2562" y="2498748"/>
            <a:ext cx="9094572" cy="4359251"/>
          </a:xfrm>
        </p:spPr>
        <p:txBody>
          <a:bodyPr>
            <a:normAutofit/>
          </a:bodyPr>
          <a:lstStyle/>
          <a:p>
            <a:r>
              <a:rPr lang="fr-CA" sz="2000" b="1" dirty="0">
                <a:cs typeface="Arial" panose="020B0604020202020204" pitchFamily="34" charset="0"/>
              </a:rPr>
              <a:t>Raymond </a:t>
            </a:r>
            <a:r>
              <a:rPr lang="fr-CA" sz="2000" b="1" dirty="0" smtClean="0">
                <a:cs typeface="Arial" panose="020B0604020202020204" pitchFamily="34" charset="0"/>
              </a:rPr>
              <a:t>Paradis: Bas-St-Laurent</a:t>
            </a:r>
            <a:endParaRPr lang="fr-CA" sz="2000" b="1" dirty="0">
              <a:cs typeface="Arial" panose="020B0604020202020204" pitchFamily="34" charset="0"/>
            </a:endParaRPr>
          </a:p>
          <a:p>
            <a:r>
              <a:rPr lang="fr-CA" sz="2000" b="1" dirty="0" smtClean="0">
                <a:cs typeface="Arial" panose="020B0604020202020204" pitchFamily="34" charset="0"/>
              </a:rPr>
              <a:t>Pierrette Houle: Centre-du-Québec</a:t>
            </a:r>
          </a:p>
          <a:p>
            <a:r>
              <a:rPr lang="fr-CA" sz="2000" b="1" dirty="0" smtClean="0">
                <a:cs typeface="Arial" panose="020B0604020202020204" pitchFamily="34" charset="0"/>
              </a:rPr>
              <a:t>Sylvie Blais et Diane Langlais:  Estrie</a:t>
            </a:r>
          </a:p>
          <a:p>
            <a:r>
              <a:rPr lang="fr-CA" sz="2000" b="1" dirty="0">
                <a:cs typeface="Arial" panose="020B0604020202020204" pitchFamily="34" charset="0"/>
              </a:rPr>
              <a:t>Marie Lamoureux et Johanne Lupien: Lanaudière/Laval</a:t>
            </a:r>
          </a:p>
          <a:p>
            <a:r>
              <a:rPr lang="en-CA" sz="2000" b="1" dirty="0">
                <a:cs typeface="Arial" panose="020B0604020202020204" pitchFamily="34" charset="0"/>
              </a:rPr>
              <a:t>Jeanne </a:t>
            </a:r>
            <a:r>
              <a:rPr lang="en-CA" sz="2000" b="1" dirty="0" err="1">
                <a:cs typeface="Arial" panose="020B0604020202020204" pitchFamily="34" charset="0"/>
              </a:rPr>
              <a:t>Bélisle</a:t>
            </a:r>
            <a:r>
              <a:rPr lang="en-CA" sz="2000" b="1" dirty="0">
                <a:cs typeface="Arial" panose="020B0604020202020204" pitchFamily="34" charset="0"/>
              </a:rPr>
              <a:t>: </a:t>
            </a:r>
            <a:r>
              <a:rPr lang="en-CA" sz="2000" b="1" dirty="0" err="1" smtClean="0">
                <a:cs typeface="Arial" panose="020B0604020202020204" pitchFamily="34" charset="0"/>
              </a:rPr>
              <a:t>Laurentides</a:t>
            </a:r>
            <a:endParaRPr lang="en-CA" sz="2000" b="1" dirty="0" smtClean="0">
              <a:cs typeface="Arial" panose="020B0604020202020204" pitchFamily="34" charset="0"/>
            </a:endParaRPr>
          </a:p>
          <a:p>
            <a:r>
              <a:rPr lang="fr-CA" sz="2000" b="1" dirty="0" smtClean="0">
                <a:cs typeface="Arial" panose="020B0604020202020204" pitchFamily="34" charset="0"/>
              </a:rPr>
              <a:t>André Bertrand et Anne Tremblay</a:t>
            </a:r>
            <a:r>
              <a:rPr lang="fr-CA" sz="2000" b="1" dirty="0">
                <a:cs typeface="Arial" panose="020B0604020202020204" pitchFamily="34" charset="0"/>
              </a:rPr>
              <a:t>:</a:t>
            </a:r>
            <a:r>
              <a:rPr lang="fr-CA" sz="2000" b="1" dirty="0" smtClean="0">
                <a:cs typeface="Arial" panose="020B0604020202020204" pitchFamily="34" charset="0"/>
              </a:rPr>
              <a:t> </a:t>
            </a:r>
            <a:r>
              <a:rPr lang="fr-CA" sz="2000" b="1" dirty="0">
                <a:cs typeface="Arial" panose="020B0604020202020204" pitchFamily="34" charset="0"/>
              </a:rPr>
              <a:t>Mauricie</a:t>
            </a:r>
          </a:p>
          <a:p>
            <a:r>
              <a:rPr lang="en-CA" sz="2000" b="1" dirty="0" smtClean="0">
                <a:cs typeface="Arial" panose="020B0604020202020204" pitchFamily="34" charset="0"/>
              </a:rPr>
              <a:t>Serge Chalifoux: Montréal/</a:t>
            </a:r>
            <a:r>
              <a:rPr lang="en-CA" sz="2000" b="1" dirty="0" err="1" smtClean="0">
                <a:cs typeface="Arial" panose="020B0604020202020204" pitchFamily="34" charset="0"/>
              </a:rPr>
              <a:t>Montérégie</a:t>
            </a:r>
            <a:endParaRPr lang="en-CA" sz="2000" b="1" dirty="0" smtClean="0">
              <a:cs typeface="Arial" panose="020B0604020202020204" pitchFamily="34" charset="0"/>
            </a:endParaRPr>
          </a:p>
          <a:p>
            <a:r>
              <a:rPr lang="fr-CA" sz="2000" b="1" dirty="0">
                <a:cs typeface="Arial" panose="020B0604020202020204" pitchFamily="34" charset="0"/>
              </a:rPr>
              <a:t>François </a:t>
            </a:r>
            <a:r>
              <a:rPr lang="fr-CA" sz="2000" b="1" dirty="0" smtClean="0">
                <a:cs typeface="Arial" panose="020B0604020202020204" pitchFamily="34" charset="0"/>
              </a:rPr>
              <a:t>Tessier:  Outaouais/Est-Ontario</a:t>
            </a:r>
            <a:endParaRPr lang="fr-CA" sz="2000" b="1" dirty="0">
              <a:cs typeface="Arial" panose="020B0604020202020204" pitchFamily="34" charset="0"/>
            </a:endParaRPr>
          </a:p>
          <a:p>
            <a:r>
              <a:rPr lang="fr-CA" sz="2000" b="1" dirty="0" smtClean="0">
                <a:cs typeface="Arial" panose="020B0604020202020204" pitchFamily="34" charset="0"/>
              </a:rPr>
              <a:t> Chantal Drouin, Lyne Pouliot Magnan et Marcel Larochelle Québec/Chaudière-Ap</a:t>
            </a:r>
            <a:r>
              <a:rPr lang="fr-CA" sz="2000" b="1" dirty="0">
                <a:cs typeface="Arial" panose="020B0604020202020204" pitchFamily="34" charset="0"/>
              </a:rPr>
              <a:t>palaches </a:t>
            </a:r>
          </a:p>
          <a:p>
            <a:endParaRPr lang="fr-CA" sz="2000" b="1" dirty="0" smtClean="0">
              <a:cs typeface="Arial" panose="020B0604020202020204" pitchFamily="34" charset="0"/>
            </a:endParaRPr>
          </a:p>
          <a:p>
            <a:endParaRPr lang="fr-CA" b="1" dirty="0">
              <a:cs typeface="Arial" panose="020B0604020202020204" pitchFamily="34" charset="0"/>
            </a:endParaRPr>
          </a:p>
          <a:p>
            <a:endParaRPr lang="fr-CA" dirty="0"/>
          </a:p>
        </p:txBody>
      </p:sp>
      <p:pic>
        <p:nvPicPr>
          <p:cNvPr id="4" name="Picture 2" descr="Résultats de recherche d'images pour « bravo smiley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3" y="315112"/>
            <a:ext cx="1674747" cy="16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68" y="102908"/>
            <a:ext cx="2426147" cy="6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1171977"/>
            <a:ext cx="6815070" cy="88542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Activités </a:t>
            </a:r>
            <a:r>
              <a:rPr lang="en-C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corporatives</a:t>
            </a:r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3384" y="2590612"/>
            <a:ext cx="10527956" cy="3380836"/>
          </a:xfrm>
        </p:spPr>
        <p:txBody>
          <a:bodyPr>
            <a:normAutofit fontScale="92500" lnSpcReduction="10000"/>
          </a:bodyPr>
          <a:lstStyle/>
          <a:p>
            <a:r>
              <a:rPr lang="en-CA" sz="2800" b="1" dirty="0" smtClean="0"/>
              <a:t>Denise Jolicoeur: </a:t>
            </a:r>
            <a:r>
              <a:rPr lang="en-CA" sz="2800" b="1" dirty="0" err="1" smtClean="0"/>
              <a:t>administratrice</a:t>
            </a:r>
            <a:r>
              <a:rPr lang="en-CA" sz="2800" b="1" dirty="0" smtClean="0"/>
              <a:t> des mots </a:t>
            </a:r>
            <a:r>
              <a:rPr lang="en-CA" sz="2800" b="1" dirty="0" err="1" smtClean="0"/>
              <a:t>croisés</a:t>
            </a:r>
            <a:endParaRPr lang="en-CA" sz="2800" b="1" dirty="0" smtClean="0"/>
          </a:p>
          <a:p>
            <a:endParaRPr lang="en-CA" sz="2800" b="1" dirty="0" smtClean="0"/>
          </a:p>
          <a:p>
            <a:r>
              <a:rPr lang="en-CA" sz="2800" b="1" dirty="0" smtClean="0"/>
              <a:t>Maurice </a:t>
            </a:r>
            <a:r>
              <a:rPr lang="en-CA" sz="2800" b="1" dirty="0" err="1" smtClean="0"/>
              <a:t>Bigras</a:t>
            </a:r>
            <a:r>
              <a:rPr lang="en-CA" sz="2800" b="1" dirty="0" smtClean="0"/>
              <a:t>: </a:t>
            </a:r>
            <a:r>
              <a:rPr lang="en-CA" sz="2800" b="1" dirty="0" err="1" smtClean="0"/>
              <a:t>concepteur</a:t>
            </a:r>
            <a:r>
              <a:rPr lang="en-CA" sz="2800" b="1" dirty="0" smtClean="0"/>
              <a:t> des mots </a:t>
            </a:r>
            <a:r>
              <a:rPr lang="en-CA" sz="2800" b="1" dirty="0" err="1" smtClean="0"/>
              <a:t>croisés</a:t>
            </a:r>
            <a:r>
              <a:rPr lang="en-CA" sz="2800" b="1" dirty="0" smtClean="0"/>
              <a:t> </a:t>
            </a:r>
          </a:p>
          <a:p>
            <a:endParaRPr lang="en-CA" sz="2800" b="1" dirty="0" smtClean="0"/>
          </a:p>
          <a:p>
            <a:r>
              <a:rPr lang="en-CA" sz="2800" b="1" dirty="0" smtClean="0"/>
              <a:t>Alain Granger: responsible</a:t>
            </a:r>
          </a:p>
          <a:p>
            <a:endParaRPr lang="en-CA" sz="2800" b="1" dirty="0" smtClean="0"/>
          </a:p>
          <a:p>
            <a:r>
              <a:rPr lang="en-CA" sz="2800" b="1" dirty="0" smtClean="0"/>
              <a:t>Marisa </a:t>
            </a:r>
            <a:r>
              <a:rPr lang="en-CA" sz="2800" b="1" dirty="0" err="1"/>
              <a:t>Franchescini</a:t>
            </a:r>
            <a:r>
              <a:rPr lang="en-CA" sz="2800" b="1" dirty="0"/>
              <a:t>: </a:t>
            </a:r>
            <a:r>
              <a:rPr lang="en-CA" sz="2800" b="1" dirty="0" err="1"/>
              <a:t>comité</a:t>
            </a:r>
            <a:r>
              <a:rPr lang="en-CA" sz="2800" b="1" dirty="0"/>
              <a:t> voyages</a:t>
            </a:r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en-CA" sz="4000" b="1" dirty="0"/>
          </a:p>
          <a:p>
            <a:endParaRPr lang="en-CA" sz="4000" b="1" dirty="0" smtClean="0"/>
          </a:p>
          <a:p>
            <a:endParaRPr lang="fr-CA" sz="4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12" y="4487599"/>
            <a:ext cx="2539133" cy="4798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64" y="3504096"/>
            <a:ext cx="974649" cy="9746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2" y="5099355"/>
            <a:ext cx="1618445" cy="10789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27" y="2324007"/>
            <a:ext cx="1401631" cy="9134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102">
            <a:off x="2159590" y="40877"/>
            <a:ext cx="3384897" cy="34214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57811" y="1751588"/>
            <a:ext cx="8623011" cy="4797491"/>
          </a:xfrm>
        </p:spPr>
        <p:txBody>
          <a:bodyPr>
            <a:normAutofit/>
          </a:bodyPr>
          <a:lstStyle/>
          <a:p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056" y="3477492"/>
            <a:ext cx="9182732" cy="3071588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flipH="1">
            <a:off x="100859" y="64208"/>
            <a:ext cx="1925648" cy="1183824"/>
          </a:xfrm>
        </p:spPr>
        <p:txBody>
          <a:bodyPr>
            <a:normAutofit/>
          </a:bodyPr>
          <a:lstStyle/>
          <a:p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797" y="286193"/>
            <a:ext cx="265199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07" y="0"/>
            <a:ext cx="732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4783" y="957752"/>
            <a:ext cx="8911687" cy="953530"/>
          </a:xfrm>
        </p:spPr>
        <p:txBody>
          <a:bodyPr/>
          <a:lstStyle/>
          <a:p>
            <a:pPr algn="ctr"/>
            <a:r>
              <a:rPr lang="en-CA" b="1" dirty="0" smtClean="0">
                <a:solidFill>
                  <a:srgbClr val="C00000"/>
                </a:solidFill>
              </a:rPr>
              <a:t>Présentation du </a:t>
            </a:r>
            <a:r>
              <a:rPr lang="en-CA" b="1" dirty="0" err="1" smtClean="0">
                <a:solidFill>
                  <a:srgbClr val="C00000"/>
                </a:solidFill>
              </a:rPr>
              <a:t>comité</a:t>
            </a:r>
            <a:r>
              <a:rPr lang="en-CA" b="1" dirty="0" smtClean="0">
                <a:solidFill>
                  <a:srgbClr val="C00000"/>
                </a:solidFill>
              </a:rPr>
              <a:t> voyages</a:t>
            </a:r>
            <a:endParaRPr lang="fr-CA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138" y="954689"/>
            <a:ext cx="786792" cy="717327"/>
          </a:xfr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6487298" y="2150076"/>
            <a:ext cx="4905632" cy="406860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Marisa Franceschini</a:t>
            </a:r>
          </a:p>
          <a:p>
            <a:pPr marL="0" indent="0">
              <a:buNone/>
            </a:pPr>
            <a:endParaRPr lang="en-C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Jacques </a:t>
            </a:r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Ménard</a:t>
            </a:r>
          </a:p>
          <a:p>
            <a:pPr marL="0" indent="0">
              <a:buNone/>
            </a:pPr>
            <a:endParaRPr lang="en-C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Suzanne </a:t>
            </a:r>
            <a:r>
              <a:rPr lang="en-C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Lessard</a:t>
            </a:r>
            <a:endParaRPr lang="en-C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C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Rachel Gagnon</a:t>
            </a:r>
            <a:endParaRPr lang="fr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55" y="1672016"/>
            <a:ext cx="4165383" cy="48148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affiche NewYo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7226" y="624110"/>
            <a:ext cx="8180532" cy="623389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328653" cy="1280890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ITALIE </a:t>
            </a:r>
            <a:b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AVRIL AU 12 MAI 2019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63" y="88763"/>
            <a:ext cx="2953634" cy="725142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06" y="1900334"/>
            <a:ext cx="6685005" cy="501375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" y="1905000"/>
            <a:ext cx="3121524" cy="23438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52" y="2056308"/>
            <a:ext cx="2631055" cy="19755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" y="4267253"/>
            <a:ext cx="3080662" cy="23131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3052" y="4407212"/>
            <a:ext cx="2844995" cy="21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 descr="Chicago2_automne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9381" y="370747"/>
            <a:ext cx="8478729" cy="648725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98" y="25015"/>
            <a:ext cx="2652702" cy="7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500" y="1275413"/>
            <a:ext cx="8610600" cy="1257925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smtClean="0">
                <a:solidFill>
                  <a:srgbClr val="C00000"/>
                </a:solidFill>
              </a:rPr>
              <a:t/>
            </a:r>
            <a:br>
              <a:rPr lang="en-CA" b="1" dirty="0" smtClean="0">
                <a:solidFill>
                  <a:srgbClr val="C00000"/>
                </a:solidFill>
              </a:rPr>
            </a:br>
            <a:r>
              <a:rPr lang="en-CA" b="1" dirty="0" smtClean="0">
                <a:solidFill>
                  <a:srgbClr val="C00000"/>
                </a:solidFill>
              </a:rPr>
              <a:t/>
            </a:r>
            <a:br>
              <a:rPr lang="en-CA" b="1" dirty="0" smtClean="0">
                <a:solidFill>
                  <a:srgbClr val="C00000"/>
                </a:solidFill>
              </a:rPr>
            </a:br>
            <a:r>
              <a:rPr lang="en-CA" b="1" dirty="0" smtClean="0">
                <a:solidFill>
                  <a:srgbClr val="C00000"/>
                </a:solidFill>
              </a:rPr>
              <a:t/>
            </a:r>
            <a:br>
              <a:rPr lang="en-CA" b="1" dirty="0" smtClean="0">
                <a:solidFill>
                  <a:srgbClr val="C00000"/>
                </a:solidFill>
              </a:rPr>
            </a:br>
            <a:r>
              <a:rPr lang="en-CA" b="1" dirty="0" smtClean="0">
                <a:solidFill>
                  <a:srgbClr val="FF0000"/>
                </a:solidFill>
              </a:rPr>
              <a:t>MEMBRES DU CONSEIL ADMINISTRATION 2018-2019</a:t>
            </a:r>
            <a:endParaRPr lang="fr-CA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83632" y="3717561"/>
            <a:ext cx="3936167" cy="2938072"/>
          </a:xfrm>
        </p:spPr>
        <p:txBody>
          <a:bodyPr>
            <a:normAutofit fontScale="77500" lnSpcReduction="20000"/>
          </a:bodyPr>
          <a:lstStyle/>
          <a:p>
            <a:r>
              <a:rPr lang="en-CA" sz="3600" b="1" dirty="0" smtClean="0"/>
              <a:t>Roger Bilodeau</a:t>
            </a:r>
          </a:p>
          <a:p>
            <a:r>
              <a:rPr lang="en-CA" sz="3600" b="1" dirty="0" smtClean="0"/>
              <a:t>Réal Guindon</a:t>
            </a:r>
          </a:p>
          <a:p>
            <a:r>
              <a:rPr lang="en-CA" sz="3600" b="1" dirty="0" smtClean="0"/>
              <a:t>Robert Grondin</a:t>
            </a:r>
          </a:p>
          <a:p>
            <a:r>
              <a:rPr lang="en-CA" sz="3600" b="1" dirty="0" smtClean="0"/>
              <a:t>Claire Tourigny</a:t>
            </a:r>
          </a:p>
          <a:p>
            <a:r>
              <a:rPr lang="en-CA" sz="3600" b="1" dirty="0" smtClean="0"/>
              <a:t>Christine </a:t>
            </a:r>
            <a:r>
              <a:rPr lang="en-CA" sz="3600" b="1" dirty="0" err="1" smtClean="0"/>
              <a:t>Rochette</a:t>
            </a:r>
            <a:endParaRPr lang="en-CA" sz="3600" b="1" dirty="0" smtClean="0"/>
          </a:p>
          <a:p>
            <a:pPr marL="0" indent="0">
              <a:buNone/>
            </a:pPr>
            <a:endParaRPr lang="en-CA" sz="3600" b="1" dirty="0"/>
          </a:p>
          <a:p>
            <a:endParaRPr lang="en-CA" sz="3600" b="1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715592" y="3717561"/>
            <a:ext cx="4790607" cy="2938072"/>
          </a:xfrm>
        </p:spPr>
        <p:txBody>
          <a:bodyPr>
            <a:normAutofit fontScale="77500" lnSpcReduction="20000"/>
          </a:bodyPr>
          <a:lstStyle/>
          <a:p>
            <a:r>
              <a:rPr lang="en-CA" sz="3600" b="1" dirty="0"/>
              <a:t>France </a:t>
            </a:r>
            <a:r>
              <a:rPr lang="en-CA" sz="3600" b="1" dirty="0" smtClean="0"/>
              <a:t>Bélanger</a:t>
            </a:r>
          </a:p>
          <a:p>
            <a:r>
              <a:rPr lang="en-CA" sz="3600" b="1" dirty="0"/>
              <a:t>Jeanne </a:t>
            </a:r>
            <a:r>
              <a:rPr lang="en-CA" sz="3600" b="1" dirty="0" err="1" smtClean="0"/>
              <a:t>Bélisle</a:t>
            </a:r>
            <a:endParaRPr lang="en-CA" sz="3600" b="1" dirty="0" smtClean="0"/>
          </a:p>
          <a:p>
            <a:r>
              <a:rPr lang="en-CA" sz="3600" b="1" dirty="0"/>
              <a:t>Serge Chalifoux</a:t>
            </a:r>
          </a:p>
          <a:p>
            <a:r>
              <a:rPr lang="en-CA" sz="3600" b="1" dirty="0" smtClean="0"/>
              <a:t>Marisa Franceschini</a:t>
            </a:r>
          </a:p>
          <a:p>
            <a:r>
              <a:rPr lang="en-CA" sz="3600" b="1" dirty="0"/>
              <a:t>Marie Lamoureux</a:t>
            </a:r>
            <a:endParaRPr lang="fr-CA" sz="3600" b="1" dirty="0"/>
          </a:p>
          <a:p>
            <a:r>
              <a:rPr lang="en-CA" sz="3600" b="1" dirty="0" smtClean="0"/>
              <a:t>Linda Pigeon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92" y="277109"/>
            <a:ext cx="7303957" cy="19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53" y="944845"/>
            <a:ext cx="5494000" cy="21215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047" y="1903613"/>
            <a:ext cx="1997767" cy="1079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4424" y="985928"/>
            <a:ext cx="222012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A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NORWEGIAN GETAWAY 16 AU 26 JANVIER 2020 – 1 jour à la </a:t>
            </a:r>
            <a:r>
              <a:rPr lang="fr-CA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Nouvelle-Orléans 9 </a:t>
            </a:r>
            <a:r>
              <a:rPr lang="fr-CA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jours dans les Caraïbes.</a:t>
            </a:r>
            <a:endParaRPr lang="fr-C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89" y="3029858"/>
            <a:ext cx="6858594" cy="1707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33765" y="3529317"/>
            <a:ext cx="4244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Avril 2020 – 5 jours et  4 nuits à LAS VEGAS.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924" y="4675107"/>
            <a:ext cx="6797629" cy="24629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49151" y="5223341"/>
            <a:ext cx="3731773" cy="1341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Espagne </a:t>
            </a:r>
            <a:r>
              <a:rPr lang="fr-FR" sz="2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Portugal </a:t>
            </a:r>
            <a:r>
              <a:rPr lang="fr-FR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Long </a:t>
            </a:r>
            <a:r>
              <a:rPr lang="fr-FR" sz="2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séjour : </a:t>
            </a:r>
            <a:r>
              <a:rPr lang="fr-FR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Octobre </a:t>
            </a:r>
            <a:r>
              <a:rPr lang="fr-FR" sz="2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fr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18816" y="683746"/>
            <a:ext cx="2651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</a:t>
            </a:r>
            <a:r>
              <a:rPr lang="fr-C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VENIR EN 2020</a:t>
            </a:r>
            <a:endParaRPr lang="fr-CA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54" y="89477"/>
            <a:ext cx="3022921" cy="8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23" y="4847665"/>
            <a:ext cx="2010335" cy="2010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6" y="2932246"/>
            <a:ext cx="4168759" cy="24543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19717" y="624110"/>
            <a:ext cx="5567083" cy="992540"/>
          </a:xfrm>
        </p:spPr>
        <p:txBody>
          <a:bodyPr>
            <a:normAutofit fontScale="90000"/>
          </a:bodyPr>
          <a:lstStyle/>
          <a:p>
            <a:r>
              <a:rPr lang="fr-C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</a:t>
            </a:r>
            <a:r>
              <a:rPr lang="fr-C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venir en 2021</a:t>
            </a:r>
            <a:endParaRPr lang="fr-C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2178425" y="1668162"/>
            <a:ext cx="3106270" cy="531341"/>
          </a:xfrm>
        </p:spPr>
        <p:txBody>
          <a:bodyPr/>
          <a:lstStyle/>
          <a:p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Mai/juin 2021</a:t>
            </a:r>
            <a:endParaRPr lang="fr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71094" y="2349393"/>
            <a:ext cx="4831490" cy="4067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Martha’sVineyard</a:t>
            </a:r>
            <a:r>
              <a:rPr lang="fr-C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Nantucket,</a:t>
            </a:r>
          </a:p>
          <a:p>
            <a:pPr marL="0" indent="0">
              <a:buNone/>
            </a:pPr>
            <a:r>
              <a:rPr lang="fr-CA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Hyannis</a:t>
            </a:r>
            <a:r>
              <a:rPr lang="fr-C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Cape Cod et Boston</a:t>
            </a:r>
            <a:endParaRPr lang="fr-C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>
          <a:xfrm>
            <a:off x="6374297" y="1837938"/>
            <a:ext cx="4497208" cy="361565"/>
          </a:xfrm>
        </p:spPr>
        <p:txBody>
          <a:bodyPr/>
          <a:lstStyle/>
          <a:p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Septembre/octobre 2021</a:t>
            </a:r>
            <a:endParaRPr lang="fr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>
          <a:xfrm>
            <a:off x="6539293" y="2349393"/>
            <a:ext cx="5652707" cy="3918562"/>
          </a:xfrm>
        </p:spPr>
        <p:txBody>
          <a:bodyPr>
            <a:normAutofit/>
          </a:bodyPr>
          <a:lstStyle/>
          <a:p>
            <a:r>
              <a:rPr lang="fr-C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Irlande, Écosse et Angleterre</a:t>
            </a:r>
            <a:endParaRPr lang="fr-C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22" y="5187650"/>
            <a:ext cx="2724525" cy="18130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0" y="5178562"/>
            <a:ext cx="2897860" cy="18226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9" y="5083680"/>
            <a:ext cx="2619375" cy="17430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48" y="3155231"/>
            <a:ext cx="4400050" cy="20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764372"/>
            <a:ext cx="6570372" cy="1489431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CA" dirty="0" smtClean="0"/>
              <a:t>Communications</a:t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endParaRPr lang="fr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6" b="93103" l="1563" r="97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32655"/>
            <a:ext cx="1932158" cy="14591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837" y="132344"/>
            <a:ext cx="5679145" cy="3121718"/>
          </a:xfrm>
          <a:prstGeom prst="rect">
            <a:avLst/>
          </a:prstGeom>
        </p:spPr>
      </p:pic>
      <p:pic>
        <p:nvPicPr>
          <p:cNvPr id="10" name="Image 9" descr="logo du journal des membre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76" y="4446229"/>
            <a:ext cx="2440747" cy="22343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5" y="3136122"/>
            <a:ext cx="5130971" cy="35444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71">
            <a:off x="1071008" y="2956914"/>
            <a:ext cx="2588713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1483" y="317500"/>
            <a:ext cx="8610600" cy="2747672"/>
          </a:xfrm>
        </p:spPr>
        <p:txBody>
          <a:bodyPr>
            <a:normAutofit/>
          </a:bodyPr>
          <a:lstStyle/>
          <a:p>
            <a:pPr algn="ctr"/>
            <a:r>
              <a:rPr lang="fr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de l’équipe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4600" y="2497872"/>
            <a:ext cx="10552448" cy="4121869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00000"/>
              </a:lnSpc>
            </a:pPr>
            <a:endParaRPr lang="en-CA" sz="2400" b="1" dirty="0" smtClean="0"/>
          </a:p>
          <a:p>
            <a:pPr marL="685800" indent="-457200">
              <a:lnSpc>
                <a:spcPct val="100000"/>
              </a:lnSpc>
            </a:pP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Lise Gervais: communiqués et </a:t>
            </a:r>
            <a:r>
              <a:rPr lang="en-CA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infolettres</a:t>
            </a:r>
            <a:endParaRPr lang="en-CA" sz="3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457200">
              <a:lnSpc>
                <a:spcPct val="100000"/>
              </a:lnSpc>
            </a:pP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Claire Tourigny: implantation du nouveau site web, publications des reportages et </a:t>
            </a:r>
            <a:r>
              <a:rPr lang="en-CA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autre</a:t>
            </a: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</a:t>
            </a:r>
            <a:endParaRPr lang="en-CA" sz="3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457200">
              <a:lnSpc>
                <a:spcPct val="100000"/>
              </a:lnSpc>
            </a:pP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Mariette </a:t>
            </a:r>
            <a:r>
              <a:rPr lang="en-CA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Gaudet:  correction du </a:t>
            </a:r>
            <a:r>
              <a:rPr lang="en-CA" sz="3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français</a:t>
            </a:r>
            <a:r>
              <a:rPr lang="en-CA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</a:t>
            </a:r>
          </a:p>
          <a:p>
            <a:pPr marL="685800" indent="-457200">
              <a:lnSpc>
                <a:spcPct val="100000"/>
              </a:lnSpc>
            </a:pP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 Pigeon: articles </a:t>
            </a:r>
            <a:r>
              <a:rPr lang="fr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promotionnels</a:t>
            </a: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site web et </a:t>
            </a:r>
            <a:r>
              <a:rPr lang="fr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autre</a:t>
            </a: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</a:t>
            </a:r>
            <a:endParaRPr lang="en-CA" sz="3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457200">
              <a:lnSpc>
                <a:spcPct val="100000"/>
              </a:lnSpc>
            </a:pPr>
            <a:r>
              <a:rPr lang="en-CA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Sylvio Bélanger: support </a:t>
            </a:r>
            <a:r>
              <a:rPr lang="en-C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site et rédaction des guides web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72" y="1549400"/>
            <a:ext cx="341405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98107" y="0"/>
            <a:ext cx="6126893" cy="704334"/>
          </a:xfrm>
        </p:spPr>
        <p:txBody>
          <a:bodyPr>
            <a:normAutofit/>
          </a:bodyPr>
          <a:lstStyle/>
          <a:p>
            <a:pPr algn="l"/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Communications/Logos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42" y="891653"/>
            <a:ext cx="5560465" cy="295326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21" y="4108438"/>
            <a:ext cx="10058400" cy="27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64" y="1287536"/>
            <a:ext cx="4853836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72409" y="416578"/>
            <a:ext cx="6268604" cy="787831"/>
          </a:xfrm>
        </p:spPr>
        <p:txBody>
          <a:bodyPr>
            <a:normAutofit fontScale="90000"/>
          </a:bodyPr>
          <a:lstStyle/>
          <a:p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 /infolettres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84" y="1204409"/>
            <a:ext cx="3654653" cy="5163671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98327" y="3672617"/>
            <a:ext cx="3854591" cy="6809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012" y="53834"/>
            <a:ext cx="265199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1367" y="233167"/>
            <a:ext cx="8911687" cy="667661"/>
          </a:xfrm>
        </p:spPr>
        <p:txBody>
          <a:bodyPr/>
          <a:lstStyle/>
          <a:p>
            <a:pPr algn="ctr"/>
            <a:r>
              <a:rPr lang="en-CA" b="1" dirty="0">
                <a:solidFill>
                  <a:srgbClr val="C00000"/>
                </a:solidFill>
              </a:rPr>
              <a:t>S</a:t>
            </a:r>
            <a:r>
              <a:rPr lang="en-CA" b="1" dirty="0" smtClean="0">
                <a:solidFill>
                  <a:srgbClr val="C00000"/>
                </a:solidFill>
              </a:rPr>
              <a:t>ite web 2018-2019</a:t>
            </a:r>
            <a:endParaRPr lang="fr-CA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21" y="1001651"/>
            <a:ext cx="10309835" cy="57964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54" y="132344"/>
            <a:ext cx="2652702" cy="7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26" y="1048695"/>
            <a:ext cx="4003129" cy="42138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602" y="149431"/>
            <a:ext cx="5966097" cy="788473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Nouveau site web 2019-2020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799" y="1274619"/>
            <a:ext cx="10952255" cy="4636604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26" y="4523276"/>
            <a:ext cx="3962400" cy="1694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41" y="5597340"/>
            <a:ext cx="8420100" cy="1209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09" y="2607286"/>
            <a:ext cx="1387699" cy="13876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85" y="2740865"/>
            <a:ext cx="2152072" cy="16140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20" y="1213425"/>
            <a:ext cx="4162571" cy="28754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1012" y="53834"/>
            <a:ext cx="265199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53834"/>
            <a:ext cx="6848087" cy="1179221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ouveau site web à découvrir</a:t>
            </a:r>
            <a:b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2019-2020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349597"/>
            <a:ext cx="10375899" cy="5374623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012" y="53834"/>
            <a:ext cx="265199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2589" y="201706"/>
            <a:ext cx="9622024" cy="699247"/>
          </a:xfrm>
        </p:spPr>
        <p:txBody>
          <a:bodyPr/>
          <a:lstStyle/>
          <a:p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l’Amicale des retraités BNC 2019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688">
            <a:off x="1998552" y="1799206"/>
            <a:ext cx="2906028" cy="341142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68" y="900953"/>
            <a:ext cx="4853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237414"/>
            <a:ext cx="5865341" cy="791541"/>
          </a:xfrm>
        </p:spPr>
        <p:txBody>
          <a:bodyPr>
            <a:noAutofit/>
          </a:bodyPr>
          <a:lstStyle/>
          <a:p>
            <a:pPr algn="ctr"/>
            <a:r>
              <a:rPr lang="en-CA" sz="3600" b="1" dirty="0" smtClean="0">
                <a:solidFill>
                  <a:srgbClr val="FF0000"/>
                </a:solidFill>
                <a:latin typeface="AR JULIAN" panose="02000000000000000000" pitchFamily="2" charset="0"/>
              </a:rPr>
              <a:t>ORDRE DU JOUR</a:t>
            </a:r>
            <a:endParaRPr lang="fr-CA" sz="3600" b="1" dirty="0">
              <a:solidFill>
                <a:srgbClr val="FF0000"/>
              </a:solidFill>
              <a:latin typeface="AR JULIAN" panose="02000000000000000000" pitchFamily="2" charset="0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638617"/>
              </p:ext>
            </p:extLst>
          </p:nvPr>
        </p:nvGraphicFramePr>
        <p:xfrm>
          <a:off x="2113613" y="1028958"/>
          <a:ext cx="8469443" cy="5847285"/>
        </p:xfrm>
        <a:graphic>
          <a:graphicData uri="http://schemas.openxmlformats.org/drawingml/2006/table">
            <a:tbl>
              <a:tblPr firstRow="1" firstCol="1" bandRow="1"/>
              <a:tblGrid>
                <a:gridCol w="1230731"/>
                <a:gridCol w="5444841"/>
                <a:gridCol w="1793871"/>
              </a:tblGrid>
              <a:tr h="40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10h00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Mot de bienvenue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Lecture de l’avis de convocation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Constatation du quorum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Ouverture de l’assemblée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Lecture et </a:t>
                      </a: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adoption </a:t>
                      </a: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 l’ordre du jour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2365" algn="l"/>
                        </a:tabLs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0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Adoption du procès-verbal de l’assemblée générale annuelle 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tenue le </a:t>
                      </a:r>
                      <a:r>
                        <a:rPr lang="fr-CA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</a:t>
                      </a:r>
                      <a:r>
                        <a:rPr lang="fr-CA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décembre </a:t>
                      </a:r>
                      <a:r>
                        <a:rPr lang="fr-CA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2018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fr-CA" sz="1600" b="1" dirty="0">
                        <a:ln w="57150">
                          <a:solidFill>
                            <a:sysClr val="windowText" lastClr="000000"/>
                          </a:solidFill>
                        </a:ln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lin ang="18900000" scaled="1"/>
                          <a:tileRect/>
                        </a:gra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10h10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Réalisations 2018-2019</a:t>
                      </a: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10h50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Rapport </a:t>
                      </a: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Financier 2018-2019</a:t>
                      </a:r>
                      <a:endParaRPr lang="fr-CA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Vérification </a:t>
                      </a: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des états financiers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8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11h00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Ratification des gestes administratifs des administrateurs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11h10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Nomination d’un président d’élection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Élection </a:t>
                      </a: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des membres du conseil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100" b="1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CA" sz="1100" b="1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fr-CA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11h30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Période de </a:t>
                      </a: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questions et conclusion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Année 2020 – 25</a:t>
                      </a:r>
                      <a:r>
                        <a:rPr lang="fr-CA" sz="1600" b="1" baseline="300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fr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anniversaire</a:t>
                      </a:r>
                      <a:r>
                        <a:rPr lang="fr-CA" sz="16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l’Amicale</a:t>
                      </a:r>
                      <a:endParaRPr lang="fr-CA" sz="1600" b="1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CA" sz="16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Présentation spéciale</a:t>
                      </a:r>
                      <a:endParaRPr lang="fr-CA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11h45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Levée de l’assemblée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6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fr-CA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94" y="153549"/>
            <a:ext cx="2895600" cy="7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7972" y="790191"/>
            <a:ext cx="9931306" cy="547131"/>
          </a:xfrm>
        </p:spPr>
        <p:txBody>
          <a:bodyPr>
            <a:normAutofit fontScale="90000"/>
          </a:bodyPr>
          <a:lstStyle/>
          <a:p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 de l’Amicale des retraités BNC 2020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07" y="4761662"/>
            <a:ext cx="1458435" cy="171891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08" y="1632855"/>
            <a:ext cx="6350000" cy="5537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4" y="1632855"/>
            <a:ext cx="3190766" cy="24142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446" y="-44792"/>
            <a:ext cx="2748554" cy="7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73506" y="624110"/>
            <a:ext cx="5311588" cy="1280890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 réutilisable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899">
            <a:off x="2938152" y="1806648"/>
            <a:ext cx="3446687" cy="45955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164" y="248474"/>
            <a:ext cx="2748554" cy="7512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39" y="4735642"/>
            <a:ext cx="1277231" cy="12772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30" y="143894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12" y="4227790"/>
            <a:ext cx="1711567" cy="24087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01" y="2254182"/>
            <a:ext cx="4911955" cy="44089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12" y="2199970"/>
            <a:ext cx="4448125" cy="44631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3200" y="656090"/>
            <a:ext cx="8351914" cy="1285587"/>
          </a:xfrm>
        </p:spPr>
        <p:txBody>
          <a:bodyPr>
            <a:normAutofit/>
          </a:bodyPr>
          <a:lstStyle/>
          <a:p>
            <a:pPr algn="ctr"/>
            <a:r>
              <a:rPr lang="en-C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Articles </a:t>
            </a:r>
            <a:r>
              <a:rPr lang="en-CA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promotionnels</a:t>
            </a:r>
            <a:endParaRPr lang="fr-CA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 rot="10800000" flipH="1" flipV="1">
            <a:off x="393158" y="310616"/>
            <a:ext cx="1697317" cy="1417865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5283">
            <a:off x="3843052" y="3764314"/>
            <a:ext cx="1406799" cy="16580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37" y="3556714"/>
            <a:ext cx="1629314" cy="17850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026" y="130390"/>
            <a:ext cx="3273321" cy="8947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96" y="2889079"/>
            <a:ext cx="2438400" cy="13121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827">
            <a:off x="467462" y="191640"/>
            <a:ext cx="2022825" cy="20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2126" y="2011680"/>
            <a:ext cx="8725988" cy="1040801"/>
          </a:xfrm>
        </p:spPr>
        <p:txBody>
          <a:bodyPr>
            <a:noAutofit/>
          </a:bodyPr>
          <a:lstStyle/>
          <a:p>
            <a:pPr lvl="8" algn="ctr"/>
            <a:r>
              <a:rPr lang="en-CA" sz="4000" b="1" dirty="0" smtClean="0">
                <a:solidFill>
                  <a:srgbClr val="8D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Assurer la pérennité de </a:t>
            </a:r>
            <a:r>
              <a:rPr lang="en-CA" sz="4000" b="1" dirty="0" err="1" smtClean="0">
                <a:solidFill>
                  <a:srgbClr val="8D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l’Amicale</a:t>
            </a:r>
            <a:r>
              <a:rPr lang="en-CA" sz="4000" b="1" dirty="0" smtClean="0">
                <a:solidFill>
                  <a:srgbClr val="8D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br>
              <a:rPr lang="en-CA" sz="4000" b="1" dirty="0" smtClean="0">
                <a:solidFill>
                  <a:srgbClr val="8D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fr-CA" sz="4000" dirty="0" smtClean="0">
                <a:latin typeface="+mj-lt"/>
              </a:rPr>
              <a:t/>
            </a:r>
            <a:br>
              <a:rPr lang="fr-CA" sz="4000" dirty="0" smtClean="0">
                <a:latin typeface="+mj-lt"/>
              </a:rPr>
            </a:br>
            <a:endParaRPr lang="fr-CA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51176" y="3892378"/>
            <a:ext cx="4074459" cy="23263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dirty="0" smtClean="0"/>
              <a:t>                                                            </a:t>
            </a:r>
          </a:p>
          <a:p>
            <a:r>
              <a:rPr lang="fr-CA" sz="3600" b="1" dirty="0" smtClean="0"/>
              <a:t>Chantal Drouin</a:t>
            </a:r>
          </a:p>
          <a:p>
            <a:r>
              <a:rPr lang="fr-CA" sz="3600" b="1" dirty="0" smtClean="0"/>
              <a:t>Lyne Pouliot</a:t>
            </a:r>
          </a:p>
          <a:p>
            <a:r>
              <a:rPr lang="fr-CA" sz="3600" b="1" dirty="0" smtClean="0"/>
              <a:t>Diane Langlais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04" y="152648"/>
            <a:ext cx="4315789" cy="11797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67" y="3471553"/>
            <a:ext cx="3985634" cy="22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4034" y="1047323"/>
            <a:ext cx="11496766" cy="1157996"/>
          </a:xfrm>
        </p:spPr>
        <p:txBody>
          <a:bodyPr>
            <a:normAutofit fontScale="90000"/>
          </a:bodyPr>
          <a:lstStyle/>
          <a:p>
            <a:r>
              <a:rPr lang="fr-CA" b="1" dirty="0" smtClean="0">
                <a:solidFill>
                  <a:srgbClr val="C00000"/>
                </a:solidFill>
              </a:rPr>
              <a:t>Optimiser </a:t>
            </a:r>
            <a:r>
              <a:rPr lang="fr-CA" b="1" dirty="0">
                <a:solidFill>
                  <a:srgbClr val="C00000"/>
                </a:solidFill>
              </a:rPr>
              <a:t>la structure selon leur propre </a:t>
            </a:r>
            <a:r>
              <a:rPr lang="fr-CA" b="1" dirty="0" smtClean="0">
                <a:solidFill>
                  <a:srgbClr val="C00000"/>
                </a:solidFill>
              </a:rPr>
              <a:t>caractéristique</a:t>
            </a:r>
            <a:r>
              <a:rPr lang="fr-CA" b="1" u="sng" dirty="0" smtClean="0"/>
              <a:t> 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57" y="252508"/>
            <a:ext cx="2556986" cy="698977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205319"/>
            <a:ext cx="10769600" cy="4036143"/>
          </a:xfrm>
        </p:spPr>
      </p:pic>
    </p:spTree>
    <p:extLst>
      <p:ext uri="{BB962C8B-B14F-4D97-AF65-F5344CB8AC3E}">
        <p14:creationId xmlns:p14="http://schemas.microsoft.com/office/powerpoint/2010/main" val="17593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3223" y="-1013254"/>
            <a:ext cx="11693730" cy="7871254"/>
          </a:xfrm>
        </p:spPr>
        <p:txBody>
          <a:bodyPr>
            <a:normAutofit/>
          </a:bodyPr>
          <a:lstStyle/>
          <a:p>
            <a:pPr algn="l"/>
            <a:r>
              <a:rPr lang="fr-CA" b="1" dirty="0" smtClean="0">
                <a:solidFill>
                  <a:srgbClr val="C00000"/>
                </a:solidFill>
              </a:rPr>
              <a:t>      Optimiser </a:t>
            </a:r>
            <a:r>
              <a:rPr lang="fr-CA" b="1" dirty="0">
                <a:solidFill>
                  <a:srgbClr val="C00000"/>
                </a:solidFill>
              </a:rPr>
              <a:t>la structure et le </a:t>
            </a:r>
            <a:r>
              <a:rPr lang="fr-CA" b="1" dirty="0" smtClean="0">
                <a:solidFill>
                  <a:srgbClr val="C00000"/>
                </a:solidFill>
              </a:rPr>
              <a:t>fonctionnement</a:t>
            </a:r>
            <a:br>
              <a:rPr lang="fr-CA" b="1" dirty="0" smtClean="0">
                <a:solidFill>
                  <a:srgbClr val="C00000"/>
                </a:solidFill>
              </a:rPr>
            </a:br>
            <a:r>
              <a:rPr lang="fr-CA" b="1" dirty="0" smtClean="0">
                <a:solidFill>
                  <a:srgbClr val="C00000"/>
                </a:solidFill>
              </a:rPr>
              <a:t/>
            </a:r>
            <a:br>
              <a:rPr lang="fr-CA" b="1" dirty="0" smtClean="0">
                <a:solidFill>
                  <a:srgbClr val="C00000"/>
                </a:solidFill>
              </a:rPr>
            </a:br>
            <a:r>
              <a:rPr lang="fr-CA" b="1" dirty="0">
                <a:solidFill>
                  <a:srgbClr val="C00000"/>
                </a:solidFill>
              </a:rPr>
              <a:t/>
            </a:r>
            <a:br>
              <a:rPr lang="fr-CA" b="1" dirty="0">
                <a:solidFill>
                  <a:srgbClr val="C00000"/>
                </a:solidFill>
              </a:rPr>
            </a:br>
            <a:r>
              <a:rPr lang="fr-CA" b="1" dirty="0" smtClean="0">
                <a:solidFill>
                  <a:srgbClr val="C00000"/>
                </a:solidFill>
              </a:rPr>
              <a:t/>
            </a:r>
            <a:br>
              <a:rPr lang="fr-CA" b="1" dirty="0" smtClean="0">
                <a:solidFill>
                  <a:srgbClr val="C00000"/>
                </a:solidFill>
              </a:rPr>
            </a:br>
            <a:r>
              <a:rPr lang="fr-CA" b="1" dirty="0">
                <a:solidFill>
                  <a:srgbClr val="C00000"/>
                </a:solidFill>
              </a:rPr>
              <a:t/>
            </a:r>
            <a:br>
              <a:rPr lang="fr-CA" b="1" dirty="0">
                <a:solidFill>
                  <a:srgbClr val="C00000"/>
                </a:solidFill>
              </a:rPr>
            </a:br>
            <a:r>
              <a:rPr lang="fr-CA" sz="3200" b="1" dirty="0">
                <a:solidFill>
                  <a:srgbClr val="C00000"/>
                </a:solidFill>
              </a:rPr>
              <a:t>6</a:t>
            </a:r>
            <a:r>
              <a:rPr lang="fr-CA" sz="3200" b="1" dirty="0" smtClean="0">
                <a:solidFill>
                  <a:srgbClr val="C00000"/>
                </a:solidFill>
              </a:rPr>
              <a:t>0 % des membres ont utilisé le paiement électronique		</a:t>
            </a:r>
            <a:r>
              <a:rPr lang="fr-CA" b="1" dirty="0" smtClean="0">
                <a:solidFill>
                  <a:srgbClr val="C00000"/>
                </a:solidFill>
              </a:rPr>
              <a:t>				    </a:t>
            </a:r>
            <a:endParaRPr lang="fr-CA" dirty="0">
              <a:solidFill>
                <a:srgbClr val="C0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039762" y="-1161535"/>
            <a:ext cx="4028303" cy="790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54" y="3217254"/>
            <a:ext cx="5152381" cy="27738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99" y="3960448"/>
            <a:ext cx="3301314" cy="22657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05" y="126523"/>
            <a:ext cx="2952046" cy="8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995082"/>
            <a:ext cx="8911687" cy="1277470"/>
          </a:xfrm>
        </p:spPr>
        <p:txBody>
          <a:bodyPr/>
          <a:lstStyle/>
          <a:p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Recrutement des administrateurs et coordonnateurs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824328"/>
            <a:ext cx="8915400" cy="3480134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16" y="0"/>
            <a:ext cx="2952046" cy="8069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1170636"/>
            <a:ext cx="1206500" cy="129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760" y="1845805"/>
            <a:ext cx="3139940" cy="29401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284" y="596112"/>
            <a:ext cx="8610600" cy="913517"/>
          </a:xfrm>
        </p:spPr>
        <p:txBody>
          <a:bodyPr>
            <a:normAutofit fontScale="90000"/>
          </a:bodyPr>
          <a:lstStyle/>
          <a:p>
            <a:r>
              <a:rPr lang="fr-CA" b="1" dirty="0">
                <a:solidFill>
                  <a:srgbClr val="C00000"/>
                </a:solidFill>
              </a:rPr>
              <a:t>Reconnaissance aux </a:t>
            </a:r>
            <a:r>
              <a:rPr lang="fr-CA" b="1" dirty="0" smtClean="0">
                <a:solidFill>
                  <a:srgbClr val="C00000"/>
                </a:solidFill>
              </a:rPr>
              <a:t>bénévoles</a:t>
            </a:r>
            <a:br>
              <a:rPr lang="fr-CA" b="1" dirty="0" smtClean="0">
                <a:solidFill>
                  <a:srgbClr val="C00000"/>
                </a:solidFill>
              </a:rPr>
            </a:br>
            <a:endParaRPr lang="fr-CA" dirty="0">
              <a:solidFill>
                <a:srgbClr val="C0000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413">
            <a:off x="8689739" y="4299022"/>
            <a:ext cx="2305050" cy="2133600"/>
          </a:xfr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73">
            <a:off x="2930806" y="2168504"/>
            <a:ext cx="4347372" cy="427076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20" y="32289"/>
            <a:ext cx="2643127" cy="7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91" y="-353197"/>
            <a:ext cx="7305326" cy="73053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20" y="32289"/>
            <a:ext cx="2643127" cy="7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7668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solidFill>
                  <a:srgbClr val="C00000"/>
                </a:solidFill>
              </a:rPr>
              <a:t>Rapport financier</a:t>
            </a:r>
            <a:br>
              <a:rPr lang="en-CA" b="1" dirty="0">
                <a:solidFill>
                  <a:srgbClr val="C00000"/>
                </a:solidFill>
              </a:rPr>
            </a:br>
            <a:r>
              <a:rPr lang="en-CA" b="1" dirty="0" smtClean="0">
                <a:solidFill>
                  <a:srgbClr val="C00000"/>
                </a:solidFill>
              </a:rPr>
              <a:t>2018-2019</a:t>
            </a:r>
            <a:endParaRPr lang="fr-CA" b="1" dirty="0">
              <a:solidFill>
                <a:srgbClr val="C00000"/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68" y="1762094"/>
            <a:ext cx="2823178" cy="4024313"/>
          </a:xfrm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5644">
            <a:off x="4390932" y="2110934"/>
            <a:ext cx="3892103" cy="35831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36" y="3692842"/>
            <a:ext cx="4544567" cy="30271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12" y="118538"/>
            <a:ext cx="3698946" cy="101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723869"/>
            <a:ext cx="9144000" cy="2088276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0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fr-CA" sz="60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fr-CA" sz="60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Rétrospectives</a:t>
            </a:r>
            <a:br>
              <a:rPr lang="fr-CA" sz="60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fr-CA" sz="60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Année 2018-2019</a:t>
            </a:r>
            <a:endParaRPr lang="fr-CA" sz="6000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2298357" y="3812146"/>
            <a:ext cx="9082216" cy="20190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60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fr-CA" sz="6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Réalisations et résultats </a:t>
            </a:r>
            <a:endParaRPr lang="fr-CA" sz="6000" dirty="0"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02" y="241300"/>
            <a:ext cx="4413597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7600" y="599523"/>
            <a:ext cx="7951631" cy="984578"/>
          </a:xfrm>
        </p:spPr>
        <p:txBody>
          <a:bodyPr>
            <a:noAutofit/>
          </a:bodyPr>
          <a:lstStyle/>
          <a:p>
            <a:pPr algn="l"/>
            <a:r>
              <a:rPr lang="en-C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ÉTATS DES REVENUS ET DÉPENSES DU 1E NOVEMBRE 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</a:t>
            </a:r>
            <a:r>
              <a:rPr lang="en-C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31 OCTOBRE 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en-C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BUDGETS 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 </a:t>
            </a:r>
            <a:endParaRPr lang="fr-CA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6207" y="1584101"/>
            <a:ext cx="9183023" cy="5074276"/>
          </a:xfrm>
        </p:spPr>
        <p:txBody>
          <a:bodyPr/>
          <a:lstStyle/>
          <a:p>
            <a:endParaRPr lang="fr-CA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fr-CA" sz="2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529046"/>
              </p:ext>
            </p:extLst>
          </p:nvPr>
        </p:nvGraphicFramePr>
        <p:xfrm>
          <a:off x="1210963" y="1555632"/>
          <a:ext cx="10625591" cy="4631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0592"/>
                <a:gridCol w="4261116"/>
                <a:gridCol w="1367850"/>
                <a:gridCol w="1895983"/>
                <a:gridCol w="1650050"/>
              </a:tblGrid>
              <a:tr h="805062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SECTIONS</a:t>
                      </a:r>
                      <a:endParaRPr lang="fr-CA" sz="24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4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RÉSULTATS</a:t>
                      </a:r>
                      <a:endParaRPr lang="fr-CA" sz="20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0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2018-2019</a:t>
                      </a:r>
                      <a:endParaRPr lang="fr-CA" sz="20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0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sng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sng" strike="noStrike" dirty="0">
                          <a:effectLst/>
                        </a:rPr>
                        <a:t>$</a:t>
                      </a:r>
                      <a:endParaRPr lang="fr-CA" sz="2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sng" strike="noStrike" dirty="0">
                          <a:effectLst/>
                        </a:rPr>
                        <a:t>Revenus</a:t>
                      </a:r>
                      <a:endParaRPr lang="fr-CA" sz="2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none" strike="noStrike" dirty="0">
                          <a:effectLst/>
                        </a:rPr>
                        <a:t>Cotisations des membres</a:t>
                      </a:r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53328,22</a:t>
                      </a:r>
                      <a:endParaRPr lang="fr-CA" sz="20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none" strike="noStrike" dirty="0">
                          <a:effectLst/>
                        </a:rPr>
                        <a:t>Contribution de la Banque</a:t>
                      </a:r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  8000,00</a:t>
                      </a:r>
                      <a:endParaRPr lang="fr-CA" sz="20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none" strike="noStrike" dirty="0">
                          <a:effectLst/>
                        </a:rPr>
                        <a:t>Revenus de placements</a:t>
                      </a:r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    859,33</a:t>
                      </a:r>
                      <a:endParaRPr lang="fr-CA" sz="20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none" strike="noStrike" dirty="0">
                          <a:effectLst/>
                        </a:rPr>
                        <a:t>Autres revenus</a:t>
                      </a:r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  2991,68</a:t>
                      </a:r>
                      <a:endParaRPr lang="fr-CA" sz="20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20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25168">
                <a:tc>
                  <a:txBody>
                    <a:bodyPr/>
                    <a:lstStyle/>
                    <a:p>
                      <a:pPr algn="l" fontAlgn="b"/>
                      <a:endParaRPr lang="fr-CA" sz="24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1" u="none" strike="noStrike" dirty="0">
                          <a:effectLst/>
                        </a:rPr>
                        <a:t>Total des Revenus</a:t>
                      </a:r>
                      <a:endParaRPr lang="fr-CA" sz="2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2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000" b="1" i="0" u="sng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</a:rPr>
                        <a:t>65179,23</a:t>
                      </a:r>
                      <a:endParaRPr lang="fr-CA" sz="2000" b="1" i="0" u="sng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sng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84" y="-23113"/>
            <a:ext cx="2173570" cy="5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9373" y="172995"/>
            <a:ext cx="7772400" cy="840259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TATS DES REVENUS ET DÉPENSES DU 1e NOVEMBRE 2018 </a:t>
            </a:r>
            <a:b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31 OCTOBRE 2019</a:t>
            </a:r>
            <a:endParaRPr lang="fr-C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774150"/>
              </p:ext>
            </p:extLst>
          </p:nvPr>
        </p:nvGraphicFramePr>
        <p:xfrm>
          <a:off x="815547" y="1269236"/>
          <a:ext cx="9765368" cy="5907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0323"/>
                <a:gridCol w="2923407"/>
                <a:gridCol w="3279601"/>
                <a:gridCol w="1242065"/>
                <a:gridCol w="1269972"/>
              </a:tblGrid>
              <a:tr h="393895">
                <a:tc>
                  <a:txBody>
                    <a:bodyPr/>
                    <a:lstStyle/>
                    <a:p>
                      <a:pPr algn="l" fontAlgn="b"/>
                      <a:endParaRPr lang="fr-CA" sz="1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i="0" u="sng" strike="noStrike" dirty="0" smtClean="0">
                          <a:effectLst/>
                          <a:latin typeface="Tahoma" panose="020B0604030504040204" pitchFamily="34" charset="0"/>
                        </a:rPr>
                        <a:t>SECTIONS DÉPENSES</a:t>
                      </a:r>
                      <a:endParaRPr lang="fr-CA" sz="1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sng" strike="noStrike" dirty="0">
                          <a:effectLst/>
                          <a:latin typeface="Tahoma" panose="020B0604030504040204" pitchFamily="34" charset="0"/>
                        </a:rPr>
                        <a:t>RÉSULTATS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2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15800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15800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Frais de </a:t>
                      </a:r>
                      <a:r>
                        <a:rPr lang="en-CA" sz="1400" b="1" i="0" u="none" strike="noStrike" dirty="0" err="1" smtClean="0">
                          <a:effectLst/>
                          <a:latin typeface="Tahoma" panose="020B0604030504040204" pitchFamily="34" charset="0"/>
                        </a:rPr>
                        <a:t>réunions</a:t>
                      </a:r>
                      <a:r>
                        <a:rPr lang="en-CA" sz="14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/</a:t>
                      </a:r>
                      <a:r>
                        <a:rPr lang="en-CA" sz="1400" b="1" i="0" u="none" strike="noStrike" dirty="0" err="1" smtClean="0">
                          <a:effectLst/>
                          <a:latin typeface="Tahoma" panose="020B0604030504040204" pitchFamily="34" charset="0"/>
                        </a:rPr>
                        <a:t>déplacements</a:t>
                      </a:r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effectLst/>
                          <a:latin typeface="Century Gothic" panose="020B0502020202020204" pitchFamily="34" charset="0"/>
                        </a:rPr>
                        <a:t>14165,98</a:t>
                      </a:r>
                      <a:endParaRPr lang="fr-CA" sz="1400" b="1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effectLst/>
                        </a:rPr>
                        <a:t>Secrétariat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5306,83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effectLst/>
                        </a:rPr>
                        <a:t>Téléphone, </a:t>
                      </a:r>
                      <a:r>
                        <a:rPr lang="fr-CA" sz="1400" b="1" u="none" strike="noStrike" dirty="0" smtClean="0">
                          <a:effectLst/>
                        </a:rPr>
                        <a:t>papeterie, etc.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1984,78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668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effectLst/>
                        </a:rPr>
                        <a:t>Frais de </a:t>
                      </a:r>
                      <a:r>
                        <a:rPr lang="fr-CA" sz="1400" b="1" u="none" strike="noStrike" dirty="0" smtClean="0">
                          <a:effectLst/>
                        </a:rPr>
                        <a:t>consultation + divers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305,63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70261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33,4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Dépenses d'opérations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21763,22</a:t>
                      </a:r>
                      <a:endParaRPr lang="fr-CA" sz="1400" b="1" i="0" u="sng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70633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effectLst/>
                        </a:rPr>
                        <a:t>Dépenses communications, promotions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>
                          <a:effectLst/>
                        </a:rPr>
                        <a:t>Articles promotionnels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6732,63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>
                          <a:effectLst/>
                        </a:rPr>
                        <a:t>Communications 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8623,12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>
                          <a:effectLst/>
                        </a:rPr>
                        <a:t>Prix annuel membres inscrits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1500,00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>
                          <a:effectLst/>
                        </a:rPr>
                        <a:t>Reconnaissances aux bénévoles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3437,42  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>
                          <a:effectLst/>
                        </a:rPr>
                        <a:t>Site web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u="none" strike="noStrike">
                          <a:effectLst/>
                        </a:rPr>
                        <a:t> 0,00 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418947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31,1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Dépenses </a:t>
                      </a:r>
                      <a:r>
                        <a:rPr lang="fr-CA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communications,</a:t>
                      </a:r>
                      <a:r>
                        <a:rPr lang="fr-CA" sz="1400" b="1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r-CA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promotions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20293,17</a:t>
                      </a:r>
                      <a:endParaRPr lang="fr-CA" sz="1400" b="1" i="0" u="sng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12369">
                <a:tc>
                  <a:txBody>
                    <a:bodyPr/>
                    <a:lstStyle/>
                    <a:p>
                      <a:pPr algn="l" fontAlgn="b"/>
                      <a:endParaRPr lang="fr-CA" sz="1400" b="1" i="0" u="sng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403872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35,4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 des subventions aux activités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23093,06</a:t>
                      </a:r>
                      <a:endParaRPr lang="fr-CA" sz="1400" b="1" i="0" u="sng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sng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320934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400" b="1" u="none" strike="noStrike">
                          <a:effectLst/>
                        </a:rPr>
                        <a:t>Total des déboursés </a:t>
                      </a:r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</a:rPr>
                        <a:t>65149,45</a:t>
                      </a:r>
                      <a:endParaRPr lang="fr-CA" sz="14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590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CA" sz="1400" b="1" u="none" strike="noStrike" dirty="0">
                          <a:effectLst/>
                        </a:rPr>
                        <a:t>               </a:t>
                      </a:r>
                      <a:r>
                        <a:rPr lang="fr-CA" sz="1400" b="1" u="none" strike="noStrike" dirty="0" smtClean="0">
                          <a:effectLst/>
                        </a:rPr>
                        <a:t>   Surplus  </a:t>
                      </a:r>
                      <a:r>
                        <a:rPr lang="fr-CA" sz="1400" b="1" u="none" strike="noStrike" dirty="0">
                          <a:effectLst/>
                        </a:rPr>
                        <a:t>de l'exercice </a:t>
                      </a:r>
                      <a:r>
                        <a:rPr lang="fr-CA" sz="1400" b="1" u="none" strike="noStrike" dirty="0" smtClean="0">
                          <a:effectLst/>
                        </a:rPr>
                        <a:t>2018-2019</a:t>
                      </a:r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400" b="1" i="0" u="none" strike="noStrike" dirty="0" smtClean="0">
                          <a:effectLst/>
                          <a:latin typeface="Tahoma" panose="020B0604030504040204" pitchFamily="34" charset="0"/>
                        </a:rPr>
                        <a:t>29,78</a:t>
                      </a:r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25900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CA" sz="900" b="1" u="sng" strike="noStrike" dirty="0">
                          <a:effectLst/>
                        </a:rPr>
                        <a:t>Robert Grondin</a:t>
                      </a:r>
                      <a:endParaRPr lang="fr-CA" sz="9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A" sz="9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8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8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  <a:tr h="13859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CA" sz="900" b="1" u="sng" strike="noStrike" dirty="0">
                          <a:effectLst/>
                        </a:rPr>
                        <a:t>Trésorier, Amicale des Retraités BNC </a:t>
                      </a:r>
                      <a:r>
                        <a:rPr lang="fr-CA" sz="900" b="1" u="sng" strike="noStrike" dirty="0" err="1">
                          <a:effectLst/>
                        </a:rPr>
                        <a:t>Inc</a:t>
                      </a:r>
                      <a:r>
                        <a:rPr lang="fr-CA" sz="900" b="1" u="sng" strike="noStrike" dirty="0">
                          <a:effectLst/>
                        </a:rPr>
                        <a:t> </a:t>
                      </a:r>
                      <a:endParaRPr lang="fr-CA" sz="900" b="1" i="0" u="sng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A" sz="900" b="1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8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800" b="0" i="0" u="none" strike="noStrike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981" marR="5981" marT="5981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50" y="-9402"/>
            <a:ext cx="2204150" cy="6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476934" cy="1280890"/>
          </a:xfrm>
        </p:spPr>
        <p:txBody>
          <a:bodyPr>
            <a:normAutofit/>
          </a:bodyPr>
          <a:lstStyle/>
          <a:p>
            <a:pPr algn="ctr"/>
            <a:r>
              <a:rPr lang="fr-CA" b="1" u="sng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SUBVENTIONS AUX </a:t>
            </a:r>
            <a:r>
              <a:rPr lang="fr-CA" b="1" u="sng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ACTIVITÉS</a:t>
            </a:r>
            <a:endParaRPr lang="fr-CA" sz="1600" u="sng" dirty="0"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6480" y="2057401"/>
            <a:ext cx="9189720" cy="4161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							</a:t>
            </a:r>
            <a:r>
              <a:rPr lang="fr-CA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Résultats</a:t>
            </a:r>
          </a:p>
          <a:p>
            <a:r>
              <a:rPr lang="fr-CA" b="1" dirty="0"/>
              <a:t>Activités - régions                                      </a:t>
            </a:r>
            <a:r>
              <a:rPr lang="fr-CA" b="1" dirty="0" smtClean="0"/>
              <a:t>	    8190,34</a:t>
            </a:r>
          </a:p>
          <a:p>
            <a:r>
              <a:rPr lang="fr-CA" b="1" dirty="0" smtClean="0"/>
              <a:t>Frais de déplacements régions                        5433,62</a:t>
            </a:r>
          </a:p>
          <a:p>
            <a:r>
              <a:rPr lang="fr-CA" b="1" dirty="0" smtClean="0"/>
              <a:t> Brunch Montréal                                          	    3255,00</a:t>
            </a:r>
            <a:endParaRPr lang="fr-CA" b="1" dirty="0"/>
          </a:p>
          <a:p>
            <a:r>
              <a:rPr lang="fr-CA" b="1" dirty="0"/>
              <a:t>Forfaitaire surplus </a:t>
            </a:r>
            <a:r>
              <a:rPr lang="fr-CA" b="1" dirty="0" smtClean="0"/>
              <a:t>2019 </a:t>
            </a:r>
            <a:r>
              <a:rPr lang="fr-CA" b="1" dirty="0"/>
              <a:t>- 8 régions             </a:t>
            </a:r>
            <a:r>
              <a:rPr lang="fr-CA" b="1" dirty="0" smtClean="0"/>
              <a:t>	    2347,72	</a:t>
            </a:r>
            <a:endParaRPr lang="fr-CA" b="1" dirty="0"/>
          </a:p>
          <a:p>
            <a:r>
              <a:rPr lang="fr-CA" b="1" dirty="0" smtClean="0"/>
              <a:t> Mots </a:t>
            </a:r>
            <a:r>
              <a:rPr lang="fr-CA" b="1" dirty="0"/>
              <a:t>croisés                                              </a:t>
            </a:r>
            <a:r>
              <a:rPr lang="fr-CA" b="1" dirty="0" smtClean="0"/>
              <a:t>	    3330,00                    </a:t>
            </a:r>
            <a:endParaRPr lang="fr-CA" b="1" dirty="0"/>
          </a:p>
          <a:p>
            <a:r>
              <a:rPr lang="fr-CA" b="1" dirty="0"/>
              <a:t>Subvention participation                           </a:t>
            </a:r>
            <a:r>
              <a:rPr lang="fr-CA" b="1" dirty="0" smtClean="0"/>
              <a:t>        </a:t>
            </a:r>
            <a:r>
              <a:rPr lang="fr-CA" b="1" dirty="0" smtClean="0"/>
              <a:t> 2300,00</a:t>
            </a:r>
            <a:endParaRPr lang="fr-CA" b="1" dirty="0"/>
          </a:p>
          <a:p>
            <a:r>
              <a:rPr lang="fr-CA" b="1" dirty="0"/>
              <a:t>Subvention spéciale Noël/Régions           </a:t>
            </a:r>
            <a:r>
              <a:rPr lang="fr-CA" b="1" dirty="0" smtClean="0"/>
              <a:t>       3 670,00</a:t>
            </a:r>
            <a:endParaRPr lang="fr-CA" b="1" dirty="0"/>
          </a:p>
          <a:p>
            <a:pPr marL="0" indent="0">
              <a:buNone/>
            </a:pPr>
            <a:r>
              <a:rPr lang="fr-CA" b="1" dirty="0" smtClean="0"/>
              <a:t>Subvention </a:t>
            </a:r>
            <a:r>
              <a:rPr lang="fr-CA" b="1" dirty="0"/>
              <a:t>totale                               </a:t>
            </a:r>
            <a:r>
              <a:rPr lang="fr-CA" b="1" dirty="0" smtClean="0"/>
              <a:t>		 </a:t>
            </a:r>
            <a:r>
              <a:rPr lang="fr-CA" b="1" dirty="0" smtClean="0">
                <a:solidFill>
                  <a:srgbClr val="FF0000"/>
                </a:solidFill>
              </a:rPr>
              <a:t>	   28526,68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42" y="261063"/>
            <a:ext cx="2656181" cy="726093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57349"/>
              </p:ext>
            </p:extLst>
          </p:nvPr>
        </p:nvGraphicFramePr>
        <p:xfrm>
          <a:off x="9268242" y="5600702"/>
          <a:ext cx="1600055" cy="2897505"/>
        </p:xfrm>
        <a:graphic>
          <a:graphicData uri="http://schemas.openxmlformats.org/drawingml/2006/table">
            <a:tbl>
              <a:tblPr/>
              <a:tblGrid>
                <a:gridCol w="917461"/>
                <a:gridCol w="682594"/>
              </a:tblGrid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90">
                <a:tc>
                  <a:txBody>
                    <a:bodyPr/>
                    <a:lstStyle/>
                    <a:p>
                      <a:pPr algn="l" fontAlgn="b"/>
                      <a:endParaRPr lang="fr-CA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CA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4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407773"/>
            <a:ext cx="6285470" cy="506627"/>
          </a:xfrm>
        </p:spPr>
        <p:txBody>
          <a:bodyPr>
            <a:noAutofit/>
          </a:bodyPr>
          <a:lstStyle/>
          <a:p>
            <a:pPr algn="ctr"/>
            <a:r>
              <a:rPr lang="en-CA" sz="2800" b="1" dirty="0" smtClean="0">
                <a:solidFill>
                  <a:srgbClr val="C00000"/>
                </a:solidFill>
              </a:rPr>
              <a:t>Bilan au 31 octobre 2019 </a:t>
            </a:r>
            <a:endParaRPr lang="fr-CA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147055"/>
              </p:ext>
            </p:extLst>
          </p:nvPr>
        </p:nvGraphicFramePr>
        <p:xfrm>
          <a:off x="2895602" y="914407"/>
          <a:ext cx="6670429" cy="6199043"/>
        </p:xfrm>
        <a:graphic>
          <a:graphicData uri="http://schemas.openxmlformats.org/drawingml/2006/table">
            <a:tbl>
              <a:tblPr firstRow="1" firstCol="1" bandRow="1"/>
              <a:tblGrid>
                <a:gridCol w="1151797"/>
                <a:gridCol w="4169407"/>
                <a:gridCol w="67602"/>
                <a:gridCol w="125879"/>
                <a:gridCol w="1155744"/>
              </a:tblGrid>
              <a:tr h="19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i="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ACTIFS</a:t>
                      </a:r>
                      <a:endParaRPr lang="fr-CA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u="sng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lang="fr-C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Banque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11762,82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Compte placement affaires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51058,44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Placements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16334,74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Comptes à recevoir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Déboursée payé d'avance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9328,63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Mots croisés octobre 2017 )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u="sng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88484,63</a:t>
                      </a:r>
                      <a:endParaRPr lang="fr-CA" sz="1400" b="1" u="sng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u="sng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PASSIFS</a:t>
                      </a:r>
                      <a:endParaRPr lang="fr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4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Subvention</a:t>
                      </a:r>
                      <a:r>
                        <a:rPr lang="fr-CA" sz="1400" b="1" baseline="0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25</a:t>
                      </a:r>
                      <a:r>
                        <a:rPr lang="fr-CA" sz="1400" b="1" baseline="30000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fr-CA" sz="1400" b="1" baseline="0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reçu d’avance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Mots</a:t>
                      </a:r>
                      <a:r>
                        <a:rPr lang="fr-CA" sz="1400" b="1" baseline="0" dirty="0" smtClean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croisés no 84-octobre à payer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baseline="0" dirty="0" smtClean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Comptes à payer –dépôt en double</a:t>
                      </a: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 dirty="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15000,00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700,00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32,35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Cotisations perçues d'avance</a:t>
                      </a:r>
                      <a:endParaRPr lang="fr-C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56777,65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C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u="sng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72510,00</a:t>
                      </a: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u="sng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AVOIR DES MEMBRES</a:t>
                      </a:r>
                      <a:endParaRPr lang="fr-C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Surplus accumulé au </a:t>
                      </a:r>
                      <a:r>
                        <a:rPr lang="fr-CA" sz="1200" b="1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31-10-2018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15944,85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Surplus de l'exercice au </a:t>
                      </a:r>
                      <a:r>
                        <a:rPr lang="fr-CA" sz="1200" b="1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31-10-2019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29,78</a:t>
                      </a:r>
                      <a:endParaRPr lang="fr-CA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CA" sz="1200"/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Surplus accumulé au </a:t>
                      </a:r>
                      <a:r>
                        <a:rPr lang="fr-CA" sz="1200" b="1" dirty="0" smtClean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31-10-2019</a:t>
                      </a:r>
                      <a:endParaRPr lang="fr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u="sng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15974,63</a:t>
                      </a:r>
                      <a:endParaRPr lang="fr-CA" sz="1400" b="1" u="sng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96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200" b="1" u="sng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PASSIFS ET AVOIR DES MEMBRES</a:t>
                      </a:r>
                      <a:endParaRPr lang="fr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u="sng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88484,63</a:t>
                      </a:r>
                      <a:endParaRPr lang="fr-CA" sz="1400" b="1" u="sng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CA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212" marR="332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09" y="-76455"/>
            <a:ext cx="2838391" cy="7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2877" y="144880"/>
            <a:ext cx="8026669" cy="204226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</a:rPr>
              <a:t/>
            </a:r>
            <a:br>
              <a:rPr lang="en-CA" sz="2800" b="1" dirty="0" smtClean="0">
                <a:solidFill>
                  <a:srgbClr val="FF0000"/>
                </a:solidFill>
              </a:rPr>
            </a:br>
            <a:r>
              <a:rPr lang="en-CA" sz="2800" b="1" dirty="0">
                <a:solidFill>
                  <a:srgbClr val="FF0000"/>
                </a:solidFill>
              </a:rPr>
              <a:t/>
            </a:r>
            <a:br>
              <a:rPr lang="en-CA" sz="2800" b="1" dirty="0">
                <a:solidFill>
                  <a:srgbClr val="FF0000"/>
                </a:solidFill>
              </a:rPr>
            </a:br>
            <a:r>
              <a:rPr lang="en-CA" sz="2800" b="1" dirty="0" smtClean="0">
                <a:solidFill>
                  <a:srgbClr val="FF0000"/>
                </a:solidFill>
              </a:rPr>
              <a:t>RÉVISION </a:t>
            </a:r>
            <a:r>
              <a:rPr lang="en-CA" sz="2800" b="1" dirty="0">
                <a:solidFill>
                  <a:srgbClr val="FF0000"/>
                </a:solidFill>
              </a:rPr>
              <a:t>DES </a:t>
            </a:r>
            <a:r>
              <a:rPr lang="en-CA" sz="2800" b="1" dirty="0" smtClean="0">
                <a:solidFill>
                  <a:srgbClr val="FF0000"/>
                </a:solidFill>
              </a:rPr>
              <a:t>ENTRÉES COMPTABLES </a:t>
            </a:r>
            <a:br>
              <a:rPr lang="en-CA" sz="2800" b="1" dirty="0" smtClean="0">
                <a:solidFill>
                  <a:srgbClr val="FF0000"/>
                </a:solidFill>
              </a:rPr>
            </a:br>
            <a:r>
              <a:rPr lang="en-CA" sz="2800" b="1" dirty="0" smtClean="0">
                <a:solidFill>
                  <a:srgbClr val="FF0000"/>
                </a:solidFill>
              </a:rPr>
              <a:t>DE L’AMICALE par </a:t>
            </a:r>
            <a:br>
              <a:rPr lang="en-CA" sz="2800" b="1" dirty="0" smtClean="0">
                <a:solidFill>
                  <a:srgbClr val="FF0000"/>
                </a:solidFill>
              </a:rPr>
            </a:br>
            <a:r>
              <a:rPr lang="en-CA" sz="2800" b="1" dirty="0" smtClean="0">
                <a:solidFill>
                  <a:srgbClr val="FF0000"/>
                </a:solidFill>
              </a:rPr>
              <a:t>Marc </a:t>
            </a:r>
            <a:r>
              <a:rPr lang="en-CA" sz="2800" b="1" dirty="0" err="1">
                <a:solidFill>
                  <a:srgbClr val="FF0000"/>
                </a:solidFill>
              </a:rPr>
              <a:t>F</a:t>
            </a:r>
            <a:r>
              <a:rPr lang="en-CA" sz="2800" b="1" dirty="0" err="1" smtClean="0">
                <a:solidFill>
                  <a:srgbClr val="FF0000"/>
                </a:solidFill>
              </a:rPr>
              <a:t>orand</a:t>
            </a:r>
            <a:r>
              <a:rPr lang="en-CA" sz="2800" b="1" dirty="0" smtClean="0">
                <a:solidFill>
                  <a:srgbClr val="FF0000"/>
                </a:solidFill>
              </a:rPr>
              <a:t> </a:t>
            </a:r>
            <a:endParaRPr lang="fr-CA" sz="2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2870" y="2187147"/>
            <a:ext cx="10904838" cy="4019183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pPr marL="0" indent="0">
              <a:buNone/>
            </a:pPr>
            <a:r>
              <a:rPr lang="en-CA" sz="3200" b="1" i="1" dirty="0" smtClean="0"/>
              <a:t> </a:t>
            </a:r>
          </a:p>
          <a:p>
            <a:endParaRPr lang="en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12" y="3795353"/>
            <a:ext cx="3871101" cy="25807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0" y="2734734"/>
            <a:ext cx="3746477" cy="29893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946" y="192608"/>
            <a:ext cx="2934274" cy="8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546" y="1742303"/>
            <a:ext cx="10021330" cy="2434280"/>
          </a:xfrm>
        </p:spPr>
        <p:txBody>
          <a:bodyPr>
            <a:noAutofit/>
          </a:bodyPr>
          <a:lstStyle/>
          <a:p>
            <a:pPr algn="ctr"/>
            <a:r>
              <a:rPr lang="en-C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Élection du </a:t>
            </a:r>
            <a:r>
              <a:rPr lang="en-CA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conseil</a:t>
            </a:r>
            <a:r>
              <a:rPr lang="en-C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CA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d’administration</a:t>
            </a:r>
            <a:r>
              <a:rPr lang="en-C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/>
            </a:r>
            <a:br>
              <a:rPr lang="en-C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</a:br>
            <a:r>
              <a:rPr lang="en-C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2019-2020</a:t>
            </a:r>
            <a:endParaRPr lang="fr-CA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4819135"/>
            <a:ext cx="10151076" cy="1643449"/>
          </a:xfrm>
        </p:spPr>
        <p:txBody>
          <a:bodyPr>
            <a:normAutofit fontScale="55000" lnSpcReduction="20000"/>
          </a:bodyPr>
          <a:lstStyle/>
          <a:p>
            <a:pPr marL="0" lvl="0" indent="0" algn="ctr" defTabSz="457206">
              <a:lnSpc>
                <a:spcPct val="100000"/>
              </a:lnSpc>
              <a:spcBef>
                <a:spcPct val="0"/>
              </a:spcBef>
              <a:buNone/>
            </a:pPr>
            <a:r>
              <a:rPr lang="fr-CA" sz="66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Président d’élection</a:t>
            </a:r>
          </a:p>
          <a:p>
            <a:pPr marL="0" lvl="0" indent="0" algn="ctr" defTabSz="457206">
              <a:lnSpc>
                <a:spcPct val="100000"/>
              </a:lnSpc>
              <a:spcBef>
                <a:spcPct val="0"/>
              </a:spcBef>
              <a:buNone/>
            </a:pPr>
            <a:r>
              <a:rPr lang="fr-CA" sz="6600" b="1" dirty="0" smtClean="0">
                <a:ln w="3175" cmpd="sng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André Landreville</a:t>
            </a:r>
          </a:p>
          <a:p>
            <a:pPr marL="0" lvl="0" indent="0" defTabSz="457206">
              <a:lnSpc>
                <a:spcPct val="100000"/>
              </a:lnSpc>
              <a:spcBef>
                <a:spcPct val="0"/>
              </a:spcBef>
              <a:buNone/>
            </a:pPr>
            <a:r>
              <a:rPr lang="en-CA" sz="4000" b="1" dirty="0">
                <a:ln w="3175" cmpd="sng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	</a:t>
            </a:r>
            <a:r>
              <a:rPr lang="en-CA" sz="4000" b="1" dirty="0" smtClean="0">
                <a:ln w="3175" cmpd="sng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	</a:t>
            </a:r>
            <a:endParaRPr lang="fr-CA" sz="4000" b="1" dirty="0">
              <a:ln w="3175" cmpd="sng"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</a:endParaRPr>
          </a:p>
          <a:p>
            <a:pPr marL="0" lvl="0" indent="0" defTabSz="457206">
              <a:lnSpc>
                <a:spcPct val="100000"/>
              </a:lnSpc>
              <a:spcBef>
                <a:spcPct val="0"/>
              </a:spcBef>
              <a:buNone/>
            </a:pPr>
            <a:r>
              <a:rPr lang="fr-CA" sz="4000" b="1" dirty="0" smtClean="0">
                <a:ln w="3175" cmpd="sng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								</a:t>
            </a:r>
            <a:endParaRPr lang="fr-CA" dirty="0">
              <a:solidFill>
                <a:schemeClr val="accent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15" y="161838"/>
            <a:ext cx="3431059" cy="9379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44" y="2294759"/>
            <a:ext cx="2638070" cy="37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38864" y="2162432"/>
            <a:ext cx="8781535" cy="1865871"/>
          </a:xfrm>
        </p:spPr>
        <p:txBody>
          <a:bodyPr>
            <a:normAutofit/>
          </a:bodyPr>
          <a:lstStyle/>
          <a:p>
            <a:pPr algn="l"/>
            <a:r>
              <a:rPr lang="en-CA" b="1" dirty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lection des membres du </a:t>
            </a:r>
            <a:r>
              <a:rPr lang="en-CA" b="1" dirty="0" err="1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conseil</a:t>
            </a:r>
            <a:r>
              <a:rPr lang="en-CA" b="1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d’administration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858199"/>
          </a:xfrm>
        </p:spPr>
        <p:txBody>
          <a:bodyPr>
            <a:noAutofit/>
          </a:bodyPr>
          <a:lstStyle/>
          <a:p>
            <a:pPr marL="0" lvl="0" indent="0" defTabSz="457206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Clr>
                <a:srgbClr val="BC1C1C">
                  <a:lumMod val="75000"/>
                </a:srgbClr>
              </a:buClr>
              <a:buSzPct val="145000"/>
              <a:buNone/>
            </a:pPr>
            <a:r>
              <a:rPr lang="fr-CA" sz="3600" b="1" dirty="0" smtClean="0">
                <a:solidFill>
                  <a:schemeClr val="tx1"/>
                </a:solidFill>
                <a:latin typeface="Corbel" panose="020B0503020204020204"/>
              </a:rPr>
              <a:t>Roger,  Claire, France, Marie, Marisa, Jeanne </a:t>
            </a:r>
          </a:p>
          <a:p>
            <a:pPr marL="0" lvl="0" indent="0" defTabSz="457206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Clr>
                <a:srgbClr val="BC1C1C">
                  <a:lumMod val="75000"/>
                </a:srgbClr>
              </a:buClr>
              <a:buSzPct val="145000"/>
              <a:buNone/>
            </a:pPr>
            <a:r>
              <a:rPr lang="fr-CA" sz="3600" b="1" dirty="0" smtClean="0">
                <a:solidFill>
                  <a:schemeClr val="tx1"/>
                </a:solidFill>
                <a:latin typeface="Corbel" panose="020B0503020204020204"/>
              </a:rPr>
              <a:t>Poursuite du mandat: Serge, Réal, Robert, Linda, Christine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73" y="138879"/>
            <a:ext cx="3347462" cy="91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uestions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02" y="1025611"/>
            <a:ext cx="9306865" cy="46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84" y="163594"/>
            <a:ext cx="3153416" cy="86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449">
            <a:off x="4615724" y="3259731"/>
            <a:ext cx="4027855" cy="29744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4942" y="76810"/>
            <a:ext cx="6587758" cy="1335009"/>
          </a:xfrm>
        </p:spPr>
        <p:txBody>
          <a:bodyPr>
            <a:normAutofit/>
          </a:bodyPr>
          <a:lstStyle/>
          <a:p>
            <a:pPr algn="ctr"/>
            <a:r>
              <a:rPr lang="en-CA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fr-CA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98">
            <a:off x="1725083" y="3830109"/>
            <a:ext cx="2846654" cy="183373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2" y="1373703"/>
            <a:ext cx="3544796" cy="245705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16" y="1374645"/>
            <a:ext cx="3414056" cy="111566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6174">
            <a:off x="8931434" y="3424451"/>
            <a:ext cx="3011399" cy="16939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51" y="69952"/>
            <a:ext cx="2848991" cy="778799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58" y="5145866"/>
            <a:ext cx="1811465" cy="1449172"/>
          </a:xfrm>
        </p:spPr>
      </p:pic>
    </p:spTree>
    <p:extLst>
      <p:ext uri="{BB962C8B-B14F-4D97-AF65-F5344CB8AC3E}">
        <p14:creationId xmlns:p14="http://schemas.microsoft.com/office/powerpoint/2010/main" val="37157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1331258"/>
            <a:ext cx="8911687" cy="1290917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SPÉCIALE </a:t>
            </a:r>
            <a:b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MARCEL LAROCHELLE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46" y="2896577"/>
            <a:ext cx="2832354" cy="3631223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51" y="69952"/>
            <a:ext cx="2848991" cy="7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2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78876" y="119921"/>
            <a:ext cx="3546389" cy="1154243"/>
          </a:xfrm>
          <a:effectLst>
            <a:glow rad="63500">
              <a:schemeClr val="accent1">
                <a:satMod val="175000"/>
                <a:alpha val="40000"/>
              </a:schemeClr>
            </a:glow>
            <a:outerShdw blurRad="215900" dist="50800" dir="6000000" sx="102000" sy="102000" algn="ctr" rotWithShape="0">
              <a:srgbClr val="C00000"/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</a:t>
            </a:r>
            <a:r>
              <a:rPr lang="fr-CA" b="1" dirty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stratégique</a:t>
            </a:r>
            <a:br>
              <a:rPr lang="fr-CA" b="1" dirty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b="1" dirty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2016-2019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4045" y="3117954"/>
            <a:ext cx="10508105" cy="3740046"/>
          </a:xfrm>
        </p:spPr>
        <p:txBody>
          <a:bodyPr>
            <a:normAutofit fontScale="62500" lnSpcReduction="20000"/>
          </a:bodyPr>
          <a:lstStyle/>
          <a:p>
            <a:r>
              <a:rPr lang="en-CA" sz="2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</a:p>
          <a:p>
            <a:pPr marL="0" indent="0">
              <a:buNone/>
            </a:pP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L’Amicale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favorise des rencontres, par des activités culturelles, sociales et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sportives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dans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le but d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maintenir un lien entre ses membres retraités de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toutes les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régions et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maintenir un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réseau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d’informations très </a:t>
            </a:r>
            <a:endParaRPr lang="fr-CA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vivant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endParaRPr lang="fr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</a:p>
          <a:p>
            <a:pPr marL="0" indent="0">
              <a:buNone/>
            </a:pP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Être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l’association de retraités qui encourage, promeut et favorise la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socialisation 	et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pour une vie active de s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membres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l’ensemble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nombreuses activités organisées</a:t>
            </a:r>
            <a:endParaRPr lang="fr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Valeurs</a:t>
            </a:r>
          </a:p>
          <a:p>
            <a:pPr marL="0" indent="0">
              <a:buNone/>
            </a:pPr>
            <a:r>
              <a:rPr lang="fr-CA" sz="3001" b="1" dirty="0">
                <a:latin typeface="Corbel" panose="020B0503020204020204" pitchFamily="34" charset="0"/>
              </a:rPr>
              <a:t> </a:t>
            </a:r>
            <a:r>
              <a:rPr lang="fr-CA" sz="3001" dirty="0" smtClean="0">
                <a:latin typeface="Corbel" panose="020B0503020204020204" pitchFamily="34" charset="0"/>
              </a:rPr>
              <a:t> </a:t>
            </a:r>
            <a:r>
              <a:rPr lang="fr-CA" sz="3001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Plaisir – Respect – Engagement  - Coopération – Solidarité – Équité Intégrité -    </a:t>
            </a:r>
            <a:r>
              <a:rPr lang="fr-CA" sz="3001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3001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Transparence</a:t>
            </a:r>
          </a:p>
          <a:p>
            <a:pPr marL="0" indent="0">
              <a:buNone/>
            </a:pPr>
            <a:endParaRPr lang="fr-CA" dirty="0">
              <a:latin typeface="Arial Narrow" panose="020B0606020202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48" y="119921"/>
            <a:ext cx="2652702" cy="7251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69" y="1022478"/>
            <a:ext cx="512718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490870" y="1129402"/>
            <a:ext cx="9448800" cy="1030702"/>
          </a:xfrm>
        </p:spPr>
        <p:txBody>
          <a:bodyPr>
            <a:normAutofit/>
          </a:bodyPr>
          <a:lstStyle/>
          <a:p>
            <a:pPr algn="ctr"/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Joyeuses</a:t>
            </a:r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fêtes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fr-CA" sz="6000" b="1" dirty="0" smtClean="0">
              <a:solidFill>
                <a:srgbClr val="BC1C1C"/>
              </a:solidFill>
            </a:endParaRPr>
          </a:p>
          <a:p>
            <a:pPr marL="0" indent="0" algn="r">
              <a:buNone/>
            </a:pPr>
            <a:r>
              <a:rPr lang="en-CA" sz="8000" b="1" dirty="0" smtClean="0">
                <a:solidFill>
                  <a:srgbClr val="BC1C1C"/>
                </a:solidFill>
              </a:rPr>
              <a:t> </a:t>
            </a:r>
          </a:p>
          <a:p>
            <a:pPr marL="0" indent="0" algn="r">
              <a:buNone/>
            </a:pPr>
            <a:endParaRPr lang="en-CA" sz="8000" b="1" dirty="0">
              <a:solidFill>
                <a:srgbClr val="BC1C1C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6" y="-335841"/>
            <a:ext cx="2851262" cy="28512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660" y="119270"/>
            <a:ext cx="3550340" cy="97052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041351"/>
            <a:ext cx="8029023" cy="49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0"/>
            <a:ext cx="5655276" cy="205740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5300" b="1" dirty="0">
                <a:solidFill>
                  <a:srgbClr val="BC1C1C"/>
                </a:solidFill>
              </a:rPr>
              <a:t>Plan </a:t>
            </a:r>
            <a:r>
              <a:rPr lang="fr-CA" sz="5300" b="1" dirty="0">
                <a:solidFill>
                  <a:srgbClr val="BC1C1C"/>
                </a:solidFill>
              </a:rPr>
              <a:t>stratégique</a:t>
            </a:r>
            <a:r>
              <a:rPr lang="en-CA" sz="5300" b="1" dirty="0">
                <a:solidFill>
                  <a:srgbClr val="BC1C1C"/>
                </a:solidFill>
              </a:rPr>
              <a:t> </a:t>
            </a:r>
            <a:r>
              <a:rPr lang="en-CA" sz="5300" b="1" dirty="0" smtClean="0">
                <a:solidFill>
                  <a:srgbClr val="BC1C1C"/>
                </a:solidFill>
              </a:rPr>
              <a:t/>
            </a:r>
            <a:br>
              <a:rPr lang="en-CA" sz="5300" b="1" dirty="0" smtClean="0">
                <a:solidFill>
                  <a:srgbClr val="BC1C1C"/>
                </a:solidFill>
              </a:rPr>
            </a:br>
            <a:r>
              <a:rPr lang="en-CA" sz="5300" b="1" dirty="0" smtClean="0">
                <a:solidFill>
                  <a:srgbClr val="BC1C1C"/>
                </a:solidFill>
              </a:rPr>
              <a:t>2016-2019</a:t>
            </a:r>
            <a:r>
              <a:rPr lang="en-CA" b="1" dirty="0">
                <a:solidFill>
                  <a:srgbClr val="BC1C1C"/>
                </a:solidFill>
              </a:rPr>
              <a:t/>
            </a:r>
            <a:br>
              <a:rPr lang="en-CA" b="1" dirty="0">
                <a:solidFill>
                  <a:srgbClr val="BC1C1C"/>
                </a:solidFill>
              </a:rPr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70751" y="3472249"/>
            <a:ext cx="7022364" cy="3033482"/>
          </a:xfrm>
        </p:spPr>
        <p:txBody>
          <a:bodyPr>
            <a:normAutofit fontScale="25000" lnSpcReduction="20000"/>
          </a:bodyPr>
          <a:lstStyle/>
          <a:p>
            <a:pPr marL="457206" indent="-457206">
              <a:buFont typeface="+mj-lt"/>
              <a:buAutoNum type="arabicPeriod"/>
            </a:pPr>
            <a:endParaRPr lang="fr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7200" b="1" u="sng" dirty="0" smtClean="0">
                <a:solidFill>
                  <a:srgbClr val="B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Quatre grandes orientations</a:t>
            </a:r>
          </a:p>
          <a:p>
            <a:pPr marL="0" indent="0">
              <a:buNone/>
            </a:pPr>
            <a:endParaRPr lang="fr-CA" sz="7200" u="sng" dirty="0" smtClean="0">
              <a:cs typeface="Arial" panose="020B0604020202020204" pitchFamily="34" charset="0"/>
            </a:endParaRPr>
          </a:p>
          <a:p>
            <a:pPr marL="457206" indent="-457206">
              <a:buFont typeface="+mj-lt"/>
              <a:buAutoNum type="arabicPeriod"/>
            </a:pPr>
            <a:r>
              <a:rPr lang="fr-CA" sz="7200" b="1" dirty="0" smtClean="0">
                <a:cs typeface="Aharoni" panose="02010803020104030203" pitchFamily="2" charset="-79"/>
              </a:rPr>
              <a:t>Fidéliser et développer l’adhésion à l’Amicale</a:t>
            </a:r>
          </a:p>
          <a:p>
            <a:pPr marL="457206" indent="-457206">
              <a:buFont typeface="+mj-lt"/>
              <a:buAutoNum type="arabicPeriod"/>
            </a:pPr>
            <a:r>
              <a:rPr lang="fr-CA" sz="7200" b="1" dirty="0" smtClean="0">
                <a:cs typeface="Aharoni" panose="02010803020104030203" pitchFamily="2" charset="-79"/>
              </a:rPr>
              <a:t>Actualiser et diversifier le type d’activités </a:t>
            </a:r>
          </a:p>
          <a:p>
            <a:pPr marL="457206" indent="-457206">
              <a:buFont typeface="+mj-lt"/>
              <a:buAutoNum type="arabicPeriod"/>
            </a:pPr>
            <a:r>
              <a:rPr lang="fr-CA" sz="7200" b="1" dirty="0" smtClean="0">
                <a:cs typeface="Aharoni" panose="02010803020104030203" pitchFamily="2" charset="-79"/>
              </a:rPr>
              <a:t>Accentuer la notoriété, la visibilité et le rayonnement  </a:t>
            </a:r>
          </a:p>
          <a:p>
            <a:pPr marL="457206" indent="-457206">
              <a:buFont typeface="+mj-lt"/>
              <a:buAutoNum type="arabicPeriod"/>
            </a:pPr>
            <a:r>
              <a:rPr lang="fr-CA" sz="7200" b="1" dirty="0" smtClean="0">
                <a:cs typeface="Aharoni" panose="02010803020104030203" pitchFamily="2" charset="-79"/>
              </a:rPr>
              <a:t>Assurer la pérennité </a:t>
            </a:r>
          </a:p>
          <a:p>
            <a:endParaRPr lang="fr-CA" sz="7200" dirty="0">
              <a:latin typeface="Corbel" panose="020B0503020204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086100" y="1422400"/>
            <a:ext cx="5375876" cy="2206831"/>
            <a:chOff x="3276600" y="2804161"/>
            <a:chExt cx="4811110" cy="2423160"/>
          </a:xfrm>
        </p:grpSpPr>
        <p:pic>
          <p:nvPicPr>
            <p:cNvPr id="5" name="Picture 4" descr="Résultats de recherche d'images pour « mission »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8" t="24157" r="25389" b="29249"/>
            <a:stretch/>
          </p:blipFill>
          <p:spPr bwMode="auto">
            <a:xfrm>
              <a:off x="3276600" y="2804161"/>
              <a:ext cx="4811110" cy="242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3840480" y="4015741"/>
              <a:ext cx="975360" cy="369332"/>
            </a:xfrm>
            <a:prstGeom prst="rect">
              <a:avLst/>
            </a:prstGeom>
            <a:solidFill>
              <a:srgbClr val="87B700"/>
            </a:solidFill>
          </p:spPr>
          <p:txBody>
            <a:bodyPr wrap="square" rtlCol="0">
              <a:spAutoFit/>
            </a:bodyPr>
            <a:lstStyle/>
            <a:p>
              <a:r>
                <a:rPr lang="fr-CA" b="1" dirty="0" smtClean="0">
                  <a:solidFill>
                    <a:schemeClr val="bg1"/>
                  </a:solidFill>
                </a:rPr>
                <a:t>mission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288280" y="4040388"/>
              <a:ext cx="822960" cy="369332"/>
            </a:xfrm>
            <a:prstGeom prst="rect">
              <a:avLst/>
            </a:prstGeom>
            <a:solidFill>
              <a:srgbClr val="F4A900"/>
            </a:solidFill>
          </p:spPr>
          <p:txBody>
            <a:bodyPr wrap="square" rtlCol="0">
              <a:spAutoFit/>
            </a:bodyPr>
            <a:lstStyle/>
            <a:p>
              <a:r>
                <a:rPr lang="fr-CA" b="1" dirty="0" smtClean="0">
                  <a:solidFill>
                    <a:schemeClr val="bg1"/>
                  </a:solidFill>
                </a:rPr>
                <a:t>vision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583680" y="4015741"/>
              <a:ext cx="960120" cy="369332"/>
            </a:xfrm>
            <a:prstGeom prst="rect">
              <a:avLst/>
            </a:prstGeom>
            <a:solidFill>
              <a:srgbClr val="E53601"/>
            </a:solidFill>
          </p:spPr>
          <p:txBody>
            <a:bodyPr wrap="square" rtlCol="0">
              <a:spAutoFit/>
            </a:bodyPr>
            <a:lstStyle/>
            <a:p>
              <a:r>
                <a:rPr lang="fr-CA" b="1" dirty="0" smtClean="0">
                  <a:solidFill>
                    <a:schemeClr val="bg1"/>
                  </a:solidFill>
                </a:rPr>
                <a:t>valeurs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058" y="89817"/>
            <a:ext cx="3208113" cy="8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687" y="1136143"/>
            <a:ext cx="9336626" cy="705357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Fidéliser</a:t>
            </a:r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développer </a:t>
            </a:r>
            <a:r>
              <a:rPr lang="en-C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l’adhésion</a:t>
            </a:r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</a:t>
            </a:r>
            <a:r>
              <a:rPr lang="en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l’Amicale</a:t>
            </a:r>
            <a:r>
              <a:rPr lang="en-CA" b="1" dirty="0">
                <a:solidFill>
                  <a:srgbClr val="8D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b="1" dirty="0">
                <a:solidFill>
                  <a:srgbClr val="8D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836190"/>
            <a:ext cx="10820400" cy="4207161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3600" dirty="0" smtClean="0">
                <a:solidFill>
                  <a:prstClr val="black"/>
                </a:solidFill>
                <a:latin typeface="Corbel" panose="020B0503020204020204"/>
              </a:rPr>
              <a:t>				</a:t>
            </a:r>
            <a:r>
              <a:rPr lang="fr-CA" sz="11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fr-CA" sz="11200" b="1" dirty="0" smtClean="0">
                <a:solidFill>
                  <a:prstClr val="black"/>
                </a:solidFill>
                <a:latin typeface="+mj-lt"/>
              </a:rPr>
              <a:t>      </a:t>
            </a:r>
            <a:r>
              <a:rPr lang="fr-CA" sz="11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</a:t>
            </a:r>
            <a:r>
              <a:rPr lang="fr-CA" sz="11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QUIPE DES OPÉRATIONS</a:t>
            </a:r>
            <a:endParaRPr lang="en-CA" sz="112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7400" b="1" dirty="0">
              <a:solidFill>
                <a:prstClr val="black"/>
              </a:solidFill>
              <a:latin typeface="+mj-lt"/>
            </a:endParaRPr>
          </a:p>
          <a:p>
            <a:pPr marL="571508" lvl="0" indent="-571508">
              <a:lnSpc>
                <a:spcPct val="100000"/>
              </a:lnSpc>
              <a:spcBef>
                <a:spcPts val="0"/>
              </a:spcBef>
            </a:pPr>
            <a:r>
              <a:rPr lang="fr-CA" sz="9600" b="1" dirty="0">
                <a:solidFill>
                  <a:prstClr val="black"/>
                </a:solidFill>
                <a:latin typeface="+mj-lt"/>
              </a:rPr>
              <a:t>Nicole Lapointe, </a:t>
            </a:r>
            <a:r>
              <a:rPr lang="fr-CA" sz="9600" b="1" dirty="0" smtClean="0">
                <a:solidFill>
                  <a:prstClr val="black"/>
                </a:solidFill>
                <a:latin typeface="+mj-lt"/>
              </a:rPr>
              <a:t>Louise Boivin, Carmen Forget, Monique Toupin et Madeleine Lemoine.</a:t>
            </a:r>
          </a:p>
          <a:p>
            <a:pPr marL="571508" lvl="0" indent="-571508">
              <a:lnSpc>
                <a:spcPct val="100000"/>
              </a:lnSpc>
              <a:spcBef>
                <a:spcPts val="0"/>
              </a:spcBef>
            </a:pPr>
            <a:endParaRPr lang="fr-CA" sz="9600" b="1" dirty="0" smtClean="0">
              <a:solidFill>
                <a:prstClr val="black"/>
              </a:solidFill>
              <a:latin typeface="+mj-lt"/>
            </a:endParaRPr>
          </a:p>
          <a:p>
            <a:pPr marL="571508" lvl="0" indent="-571508">
              <a:lnSpc>
                <a:spcPct val="100000"/>
              </a:lnSpc>
              <a:spcBef>
                <a:spcPts val="0"/>
              </a:spcBef>
            </a:pPr>
            <a:endParaRPr lang="fr-CA" sz="9600" b="1" dirty="0" smtClean="0">
              <a:solidFill>
                <a:prstClr val="black"/>
              </a:solidFill>
              <a:latin typeface="+mj-lt"/>
            </a:endParaRPr>
          </a:p>
          <a:p>
            <a:pPr marL="571508" lvl="0" indent="-571508">
              <a:lnSpc>
                <a:spcPct val="100000"/>
              </a:lnSpc>
              <a:spcBef>
                <a:spcPts val="0"/>
              </a:spcBef>
            </a:pP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Anne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Bédard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Liliane Bélanger</a:t>
            </a:r>
            <a:r>
              <a:rPr lang="en-CA" sz="9600" b="1" dirty="0">
                <a:solidFill>
                  <a:prstClr val="black"/>
                </a:solidFill>
                <a:latin typeface="+mj-lt"/>
              </a:rPr>
              <a:t>,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 France Berrouard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Nantais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Fabienne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Charlebois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Diane  Christin, France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Cloutier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Andrée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Crochetière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Francine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Dugas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Louise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Huberdeau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Jacqueline Landreville, Diane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Lortie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Lorraine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Vadeboncoeur</a:t>
            </a:r>
            <a:r>
              <a:rPr lang="en-CA" sz="9600" b="1" dirty="0" smtClean="0">
                <a:solidFill>
                  <a:prstClr val="black"/>
                </a:solidFill>
                <a:latin typeface="+mj-lt"/>
              </a:rPr>
              <a:t>, et Roberto </a:t>
            </a:r>
            <a:r>
              <a:rPr lang="en-CA" sz="9600" b="1" dirty="0" err="1" smtClean="0">
                <a:solidFill>
                  <a:prstClr val="black"/>
                </a:solidFill>
                <a:latin typeface="+mj-lt"/>
              </a:rPr>
              <a:t>Missischia</a:t>
            </a:r>
            <a:endParaRPr lang="fr-CA" sz="9600" b="1" dirty="0" smtClean="0">
              <a:solidFill>
                <a:prstClr val="black"/>
              </a:solidFill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9600" b="1" dirty="0">
              <a:solidFill>
                <a:prstClr val="black"/>
              </a:solidFill>
              <a:latin typeface="+mj-l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5100" b="1" dirty="0" smtClean="0">
              <a:solidFill>
                <a:prstClr val="black"/>
              </a:solidFill>
              <a:latin typeface="+mj-lt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5800" b="1" dirty="0">
              <a:solidFill>
                <a:prstClr val="black"/>
              </a:solidFill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3600" dirty="0" smtClean="0">
                <a:solidFill>
                  <a:prstClr val="black"/>
                </a:solidFill>
                <a:latin typeface="Corbel" panose="020B0503020204020204"/>
              </a:rPr>
              <a:t>								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3600" dirty="0">
              <a:solidFill>
                <a:prstClr val="black"/>
              </a:solidFill>
              <a:latin typeface="Corbel" panose="020B0503020204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3600" dirty="0">
              <a:solidFill>
                <a:prstClr val="black"/>
              </a:solidFill>
              <a:latin typeface="Corbel" panose="020B0503020204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3600" dirty="0">
                <a:solidFill>
                  <a:prstClr val="black"/>
                </a:solidFill>
                <a:latin typeface="Corbel" panose="020B0503020204020204"/>
              </a:rPr>
              <a:t>	</a:t>
            </a:r>
          </a:p>
        </p:txBody>
      </p:sp>
      <p:pic>
        <p:nvPicPr>
          <p:cNvPr id="6" name="Espace réservé du contenu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0" b="89960" l="0" r="100000">
                        <a14:foregroundMark x1="12807" y1="20884" x2="12807" y2="20884"/>
                        <a14:foregroundMark x1="35422" y1="23293" x2="35422" y2="23293"/>
                        <a14:foregroundMark x1="53678" y1="30924" x2="53678" y2="30924"/>
                        <a14:foregroundMark x1="73569" y1="25301" x2="73569" y2="25301"/>
                        <a14:foregroundMark x1="87466" y1="12851" x2="87466" y2="12851"/>
                        <a14:foregroundMark x1="91553" y1="55823" x2="91553" y2="55823"/>
                        <a14:foregroundMark x1="50681" y1="68273" x2="50681" y2="68273"/>
                        <a14:foregroundMark x1="66485" y1="63855" x2="66485" y2="63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111">
            <a:off x="493819" y="1743494"/>
            <a:ext cx="3221040" cy="21853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43" y="152136"/>
            <a:ext cx="2652702" cy="7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9817" y="671489"/>
            <a:ext cx="10196384" cy="1206737"/>
          </a:xfrm>
        </p:spPr>
        <p:txBody>
          <a:bodyPr>
            <a:normAutofit/>
          </a:bodyPr>
          <a:lstStyle/>
          <a:p>
            <a:pPr algn="ctr"/>
            <a:r>
              <a:rPr lang="en-CA" b="1" dirty="0" err="1">
                <a:solidFill>
                  <a:srgbClr val="BC1C1C"/>
                </a:solidFill>
              </a:rPr>
              <a:t>Maintenir</a:t>
            </a:r>
            <a:r>
              <a:rPr lang="en-CA" b="1" dirty="0">
                <a:solidFill>
                  <a:srgbClr val="BC1C1C"/>
                </a:solidFill>
              </a:rPr>
              <a:t> </a:t>
            </a:r>
            <a:r>
              <a:rPr lang="en-CA" b="1" dirty="0" smtClean="0">
                <a:solidFill>
                  <a:srgbClr val="BC1C1C"/>
                </a:solidFill>
              </a:rPr>
              <a:t>le </a:t>
            </a:r>
            <a:r>
              <a:rPr lang="en-CA" b="1" dirty="0" err="1" smtClean="0">
                <a:solidFill>
                  <a:srgbClr val="BC1C1C"/>
                </a:solidFill>
              </a:rPr>
              <a:t>taux</a:t>
            </a:r>
            <a:r>
              <a:rPr lang="en-CA" b="1" dirty="0" smtClean="0">
                <a:solidFill>
                  <a:srgbClr val="BC1C1C"/>
                </a:solidFill>
              </a:rPr>
              <a:t> </a:t>
            </a:r>
            <a:r>
              <a:rPr lang="en-CA" b="1" dirty="0">
                <a:solidFill>
                  <a:srgbClr val="BC1C1C"/>
                </a:solidFill>
              </a:rPr>
              <a:t>de </a:t>
            </a:r>
            <a:r>
              <a:rPr lang="en-CA" b="1" dirty="0" err="1">
                <a:solidFill>
                  <a:srgbClr val="BC1C1C"/>
                </a:solidFill>
              </a:rPr>
              <a:t>renouvellement</a:t>
            </a:r>
            <a:r>
              <a:rPr lang="en-CA" b="1" dirty="0">
                <a:solidFill>
                  <a:srgbClr val="BC1C1C"/>
                </a:solidFill>
              </a:rPr>
              <a:t> et </a:t>
            </a:r>
            <a:r>
              <a:rPr lang="en-CA" b="1" dirty="0" err="1">
                <a:solidFill>
                  <a:srgbClr val="BC1C1C"/>
                </a:solidFill>
              </a:rPr>
              <a:t>d’adhésion</a:t>
            </a:r>
            <a:endParaRPr lang="fr-CA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083380" y="3851614"/>
            <a:ext cx="4729679" cy="2729489"/>
          </a:xfrm>
        </p:spPr>
        <p:txBody>
          <a:bodyPr>
            <a:normAutofit/>
          </a:bodyPr>
          <a:lstStyle/>
          <a:p>
            <a:endParaRPr lang="fr-CA" b="1" dirty="0"/>
          </a:p>
          <a:p>
            <a:pPr marL="0" indent="0">
              <a:buNone/>
            </a:pPr>
            <a:endParaRPr lang="fr-CA" b="1" dirty="0"/>
          </a:p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86" y="1887941"/>
            <a:ext cx="5409514" cy="15811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19" y="0"/>
            <a:ext cx="2652702" cy="7251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40" y="3851614"/>
            <a:ext cx="5499069" cy="289585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950" y="3851614"/>
            <a:ext cx="5237050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81" y="792160"/>
            <a:ext cx="2869829" cy="16262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52" y="792162"/>
            <a:ext cx="2869829" cy="16262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23" y="766119"/>
            <a:ext cx="2869829" cy="16262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736">
            <a:off x="8972501" y="4727211"/>
            <a:ext cx="2547136" cy="143276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736">
            <a:off x="9315442" y="5293034"/>
            <a:ext cx="2547136" cy="14327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4531" y="102908"/>
            <a:ext cx="8777198" cy="2463454"/>
          </a:xfrm>
        </p:spPr>
        <p:txBody>
          <a:bodyPr/>
          <a:lstStyle/>
          <a:p>
            <a:pPr algn="ctr"/>
            <a:r>
              <a:rPr lang="en-CA" b="1" dirty="0" smtClean="0">
                <a:solidFill>
                  <a:srgbClr val="FF0000"/>
                </a:solidFill>
              </a:rPr>
              <a:t>5-10-15-20 </a:t>
            </a:r>
            <a:r>
              <a:rPr lang="en-CA" b="1" dirty="0" err="1" smtClean="0">
                <a:solidFill>
                  <a:srgbClr val="FF0000"/>
                </a:solidFill>
              </a:rPr>
              <a:t>ans</a:t>
            </a:r>
            <a:r>
              <a:rPr lang="en-CA" b="1" dirty="0" smtClean="0">
                <a:solidFill>
                  <a:srgbClr val="FF0000"/>
                </a:solidFill>
              </a:rPr>
              <a:t> de </a:t>
            </a:r>
            <a:r>
              <a:rPr lang="en-CA" b="1" dirty="0" err="1" smtClean="0">
                <a:solidFill>
                  <a:srgbClr val="FF0000"/>
                </a:solidFill>
              </a:rPr>
              <a:t>fidélité</a:t>
            </a:r>
            <a:r>
              <a:rPr lang="en-CA" b="1" dirty="0" smtClean="0">
                <a:solidFill>
                  <a:srgbClr val="FF0000"/>
                </a:solidFill>
              </a:rPr>
              <a:t>  </a:t>
            </a:r>
            <a:endParaRPr lang="fr-CA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243896"/>
              </p:ext>
            </p:extLst>
          </p:nvPr>
        </p:nvGraphicFramePr>
        <p:xfrm>
          <a:off x="305389" y="2196860"/>
          <a:ext cx="11752326" cy="4516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7277"/>
                <a:gridCol w="1764026"/>
                <a:gridCol w="7251023"/>
              </a:tblGrid>
              <a:tr h="752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Fidélité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Montant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Membres admissibles 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527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Renouvellement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1000 $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Tous les membres en règle au </a:t>
                      </a:r>
                      <a:r>
                        <a:rPr lang="fr-CA" sz="2000" b="1" dirty="0" smtClean="0">
                          <a:effectLst/>
                        </a:rPr>
                        <a:t>31</a:t>
                      </a:r>
                      <a:r>
                        <a:rPr lang="fr-CA" sz="2000" b="1" baseline="0" dirty="0" smtClean="0">
                          <a:effectLst/>
                        </a:rPr>
                        <a:t> octobre</a:t>
                      </a:r>
                      <a:r>
                        <a:rPr lang="fr-CA" sz="2000" b="1" dirty="0" smtClean="0">
                          <a:effectLst/>
                        </a:rPr>
                        <a:t> 2019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527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20</a:t>
                      </a:r>
                      <a:r>
                        <a:rPr lang="fr-CA" sz="2000" baseline="30000" dirty="0">
                          <a:effectLst/>
                        </a:rPr>
                        <a:t>e</a:t>
                      </a:r>
                      <a:r>
                        <a:rPr lang="fr-CA" sz="2000" dirty="0">
                          <a:effectLst/>
                        </a:rPr>
                        <a:t> anniversaire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200 $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Tous les membres qui ont adhéré </a:t>
                      </a:r>
                      <a:r>
                        <a:rPr lang="fr-CA" sz="2000" b="1" u="sng" dirty="0">
                          <a:effectLst/>
                        </a:rPr>
                        <a:t>en</a:t>
                      </a:r>
                      <a:r>
                        <a:rPr lang="fr-CA" sz="2000" b="1" dirty="0">
                          <a:effectLst/>
                        </a:rPr>
                        <a:t> </a:t>
                      </a:r>
                      <a:r>
                        <a:rPr lang="fr-CA" sz="2000" b="1" dirty="0" smtClean="0">
                          <a:effectLst/>
                        </a:rPr>
                        <a:t>1999 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527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15</a:t>
                      </a:r>
                      <a:r>
                        <a:rPr lang="fr-CA" sz="2000" baseline="30000" dirty="0">
                          <a:effectLst/>
                        </a:rPr>
                        <a:t>e</a:t>
                      </a:r>
                      <a:r>
                        <a:rPr lang="fr-CA" sz="2000" dirty="0">
                          <a:effectLst/>
                        </a:rPr>
                        <a:t> anniversaire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150 $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Tous les membres qui ont adhéré </a:t>
                      </a:r>
                      <a:r>
                        <a:rPr lang="fr-CA" sz="2000" b="1" u="sng" dirty="0">
                          <a:effectLst/>
                        </a:rPr>
                        <a:t>en</a:t>
                      </a:r>
                      <a:r>
                        <a:rPr lang="fr-CA" sz="2000" b="1" dirty="0">
                          <a:effectLst/>
                        </a:rPr>
                        <a:t> </a:t>
                      </a:r>
                      <a:r>
                        <a:rPr lang="fr-CA" sz="2000" b="1" dirty="0" smtClean="0">
                          <a:effectLst/>
                        </a:rPr>
                        <a:t>2004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527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>
                          <a:effectLst/>
                        </a:rPr>
                        <a:t>10</a:t>
                      </a:r>
                      <a:r>
                        <a:rPr lang="fr-CA" sz="2000" baseline="30000">
                          <a:effectLst/>
                        </a:rPr>
                        <a:t>e</a:t>
                      </a:r>
                      <a:r>
                        <a:rPr lang="fr-CA" sz="2000">
                          <a:effectLst/>
                        </a:rPr>
                        <a:t> anniversaire</a:t>
                      </a:r>
                      <a:endParaRPr lang="fr-C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100 $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Tous les membres qui ont adhéré </a:t>
                      </a:r>
                      <a:r>
                        <a:rPr lang="fr-CA" sz="2000" b="1" u="sng" dirty="0">
                          <a:effectLst/>
                        </a:rPr>
                        <a:t>en</a:t>
                      </a:r>
                      <a:r>
                        <a:rPr lang="fr-CA" sz="2000" b="1" dirty="0">
                          <a:effectLst/>
                        </a:rPr>
                        <a:t> </a:t>
                      </a:r>
                      <a:r>
                        <a:rPr lang="fr-CA" sz="2000" b="1" dirty="0" smtClean="0">
                          <a:effectLst/>
                        </a:rPr>
                        <a:t>2009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5276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</a:rPr>
                        <a:t>5</a:t>
                      </a:r>
                      <a:r>
                        <a:rPr lang="fr-CA" sz="2000" baseline="30000" dirty="0">
                          <a:effectLst/>
                        </a:rPr>
                        <a:t>e</a:t>
                      </a:r>
                      <a:r>
                        <a:rPr lang="fr-CA" sz="2000" dirty="0">
                          <a:effectLst/>
                        </a:rPr>
                        <a:t> anniversaire</a:t>
                      </a:r>
                      <a:endParaRPr lang="fr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50 $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000" b="1" dirty="0">
                          <a:effectLst/>
                        </a:rPr>
                        <a:t>Tous les membres qui ont adhéré </a:t>
                      </a:r>
                      <a:r>
                        <a:rPr lang="fr-CA" sz="2000" b="1" u="sng" dirty="0">
                          <a:effectLst/>
                        </a:rPr>
                        <a:t>en</a:t>
                      </a:r>
                      <a:r>
                        <a:rPr lang="fr-CA" sz="2000" b="1" dirty="0">
                          <a:effectLst/>
                        </a:rPr>
                        <a:t> </a:t>
                      </a:r>
                      <a:r>
                        <a:rPr lang="fr-CA" sz="2000" b="1" dirty="0" smtClean="0">
                          <a:effectLst/>
                        </a:rPr>
                        <a:t>2014</a:t>
                      </a:r>
                      <a:endParaRPr lang="fr-C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68" y="0"/>
            <a:ext cx="2426147" cy="6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14351</TotalTime>
  <Words>800</Words>
  <Application>Microsoft Office PowerPoint</Application>
  <PresentationFormat>Grand écran</PresentationFormat>
  <Paragraphs>311</Paragraphs>
  <Slides>50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5" baseType="lpstr">
      <vt:lpstr>Batang</vt:lpstr>
      <vt:lpstr>Aharoni</vt:lpstr>
      <vt:lpstr>AR JULIAN</vt:lpstr>
      <vt:lpstr>Arial</vt:lpstr>
      <vt:lpstr>Arial Black</vt:lpstr>
      <vt:lpstr>Arial Narrow</vt:lpstr>
      <vt:lpstr>Calibri</vt:lpstr>
      <vt:lpstr>Century Gothic</vt:lpstr>
      <vt:lpstr>Constantia</vt:lpstr>
      <vt:lpstr>Corbel</vt:lpstr>
      <vt:lpstr>Tahoma</vt:lpstr>
      <vt:lpstr>Times New Roman</vt:lpstr>
      <vt:lpstr>Wingdings</vt:lpstr>
      <vt:lpstr>Wingdings 3</vt:lpstr>
      <vt:lpstr>Brin</vt:lpstr>
      <vt:lpstr> Assemblée annuelle 2018-2019</vt:lpstr>
      <vt:lpstr>   MEMBRES DU CONSEIL ADMINISTRATION 2018-2019</vt:lpstr>
      <vt:lpstr>ORDRE DU JOUR</vt:lpstr>
      <vt:lpstr> Rétrospectives Année 2018-2019</vt:lpstr>
      <vt:lpstr>Plan stratégique  2016-2019</vt:lpstr>
      <vt:lpstr>Plan stratégique  2016-2019 </vt:lpstr>
      <vt:lpstr>Fidéliser et développer l’adhésion à l’Amicale </vt:lpstr>
      <vt:lpstr>Maintenir le taux de renouvellement et d’adhésion</vt:lpstr>
      <vt:lpstr>5-10-15-20 ans de fidélité  </vt:lpstr>
      <vt:lpstr>104 Activités 2018-2019</vt:lpstr>
      <vt:lpstr>Actualiser et diversifier les types d’activités </vt:lpstr>
      <vt:lpstr>Présentation des coordonnateurs de l’Amicale des retraités BNC </vt:lpstr>
      <vt:lpstr>Activités corporatives </vt:lpstr>
      <vt:lpstr> </vt:lpstr>
      <vt:lpstr>Présentation PowerPoint</vt:lpstr>
      <vt:lpstr>Présentation du comité voyages</vt:lpstr>
      <vt:lpstr>Présentation PowerPoint</vt:lpstr>
      <vt:lpstr>ITALIE  26 AVRIL AU 12 MAI 2019</vt:lpstr>
      <vt:lpstr>Présentation PowerPoint</vt:lpstr>
      <vt:lpstr>Présentation PowerPoint</vt:lpstr>
      <vt:lpstr>À venir en 2021</vt:lpstr>
      <vt:lpstr>Communications        </vt:lpstr>
      <vt:lpstr> Présentation de l’équipe</vt:lpstr>
      <vt:lpstr>Communications/Logos</vt:lpstr>
      <vt:lpstr>Communications /infolettres</vt:lpstr>
      <vt:lpstr>Site web 2018-2019</vt:lpstr>
      <vt:lpstr>Nouveau site web 2019-2020</vt:lpstr>
      <vt:lpstr>Nouveau site web à découvrir 2019-2020</vt:lpstr>
      <vt:lpstr>Journal l’Amicale des retraités BNC 2019</vt:lpstr>
      <vt:lpstr>Journal de l’Amicale des retraités BNC 2020</vt:lpstr>
      <vt:lpstr>Sac réutilisable</vt:lpstr>
      <vt:lpstr>Articles promotionnels</vt:lpstr>
      <vt:lpstr>Assurer la pérennité de l’Amicale    </vt:lpstr>
      <vt:lpstr>Optimiser la structure selon leur propre caractéristique </vt:lpstr>
      <vt:lpstr>      Optimiser la structure et le fonctionnement     60 % des membres ont utilisé le paiement électronique          </vt:lpstr>
      <vt:lpstr>Recrutement des administrateurs et coordonnateurs</vt:lpstr>
      <vt:lpstr>Reconnaissance aux bénévoles </vt:lpstr>
      <vt:lpstr>Présentation PowerPoint</vt:lpstr>
      <vt:lpstr>Rapport financier 2018-2019</vt:lpstr>
      <vt:lpstr>ÉTATS DES REVENUS ET DÉPENSES DU 1E NOVEMBRE 2018 AU 31 OCTOBRE 2019 ET BUDGETS 2018-2019 </vt:lpstr>
      <vt:lpstr>ÉTATS DES REVENUS ET DÉPENSES DU 1e NOVEMBRE 2018  AU 31 OCTOBRE 2019</vt:lpstr>
      <vt:lpstr>SUBVENTIONS AUX ACTIVITÉS</vt:lpstr>
      <vt:lpstr>Bilan au 31 octobre 2019 </vt:lpstr>
      <vt:lpstr>  RÉVISION DES ENTRÉES COMPTABLES  DE L’AMICALE par  Marc Forand </vt:lpstr>
      <vt:lpstr>Élection du conseil d’administration 2019-2020</vt:lpstr>
      <vt:lpstr>Élection des membres du conseil d’administration</vt:lpstr>
      <vt:lpstr>Présentation PowerPoint</vt:lpstr>
      <vt:lpstr>CONCLUSION</vt:lpstr>
      <vt:lpstr>PRÉSENTATION SPÉCIALE  MARCEL LAROCHELLE</vt:lpstr>
      <vt:lpstr>Joyeuses fêtes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Christine</dc:creator>
  <cp:lastModifiedBy>Christine</cp:lastModifiedBy>
  <cp:revision>413</cp:revision>
  <dcterms:created xsi:type="dcterms:W3CDTF">2017-10-25T20:56:59Z</dcterms:created>
  <dcterms:modified xsi:type="dcterms:W3CDTF">2019-11-26T18:25:37Z</dcterms:modified>
</cp:coreProperties>
</file>